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73"/>
  </p:notesMasterIdLst>
  <p:handoutMasterIdLst>
    <p:handoutMasterId r:id="rId74"/>
  </p:handoutMasterIdLst>
  <p:sldIdLst>
    <p:sldId id="256" r:id="rId2"/>
    <p:sldId id="259" r:id="rId3"/>
    <p:sldId id="257"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0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23000-6F7D-44E7-8328-9802A64C85A7}" type="datetimeFigureOut">
              <a:rPr lang="en-US" smtClean="0"/>
              <a:t>3/13/2011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718072-36B7-46E8-9A85-1B1BC9002CB6}" type="slidenum">
              <a:rPr lang="en-US" smtClean="0"/>
              <a:t>‹#›</a:t>
            </a:fld>
            <a:endParaRPr lang="en-US"/>
          </a:p>
        </p:txBody>
      </p:sp>
    </p:spTree>
    <p:extLst>
      <p:ext uri="{BB962C8B-B14F-4D97-AF65-F5344CB8AC3E}">
        <p14:creationId xmlns:p14="http://schemas.microsoft.com/office/powerpoint/2010/main" val="3198537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8731F5-1846-47EA-B88B-A8C13ED86CD8}" type="datetimeFigureOut">
              <a:rPr lang="en-US" smtClean="0"/>
              <a:t>3/13/2011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E6FD9-1A80-46D9-85C9-F7DF2D72F9F6}" type="slidenum">
              <a:rPr lang="en-US" smtClean="0"/>
              <a:t>‹#›</a:t>
            </a:fld>
            <a:endParaRPr lang="en-US"/>
          </a:p>
        </p:txBody>
      </p:sp>
    </p:spTree>
    <p:extLst>
      <p:ext uri="{BB962C8B-B14F-4D97-AF65-F5344CB8AC3E}">
        <p14:creationId xmlns:p14="http://schemas.microsoft.com/office/powerpoint/2010/main" val="952946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1DD1A9-2131-4DD4-9FA4-5BCE913158BA}" type="datetime1">
              <a:rPr lang="en-US" smtClean="0"/>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305949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62908-7F9A-457C-A180-6A5F361797A4}" type="datetime1">
              <a:rPr lang="en-US" smtClean="0"/>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259230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DEF2D-5C09-4A3C-B192-9E50F5EDBE09}" type="datetime1">
              <a:rPr lang="en-US" smtClean="0"/>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240678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6CFC7-F309-453E-B845-174D42CF1EE8}" type="datetime1">
              <a:rPr lang="en-US" smtClean="0"/>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261704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5C162-4E92-48D9-84F0-25265FD794CE}" type="datetime1">
              <a:rPr lang="en-US" smtClean="0"/>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5585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9EF94B-F4EC-479D-94B3-DDA5A9CA94CF}" type="datetime1">
              <a:rPr lang="en-US" smtClean="0"/>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334534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2F183-D9F4-4AF0-ADF2-21577CCDF119}" type="datetime1">
              <a:rPr lang="en-US" smtClean="0"/>
              <a:t>3/13/2011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109684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86812-547D-4168-8D46-F11DE963F125}" type="datetime1">
              <a:rPr lang="en-US" smtClean="0"/>
              <a:t>3/13/2011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38658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682D-993D-40AA-A8FC-C190940CD259}" type="datetime1">
              <a:rPr lang="en-US" smtClean="0"/>
              <a:t>3/13/2011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338047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C7904-E6F2-43C0-9F46-645FDC59C929}" type="datetime1">
              <a:rPr lang="en-US" smtClean="0"/>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57290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A8C48-55F1-4DA1-8E28-29A7416F365A}" type="datetime1">
              <a:rPr lang="en-US" smtClean="0"/>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a:t>
            </a:fld>
            <a:endParaRPr lang="en-US"/>
          </a:p>
        </p:txBody>
      </p:sp>
    </p:spTree>
    <p:extLst>
      <p:ext uri="{BB962C8B-B14F-4D97-AF65-F5344CB8AC3E}">
        <p14:creationId xmlns:p14="http://schemas.microsoft.com/office/powerpoint/2010/main" val="363017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B810E-E2BB-4B41-BC9E-777A2239E5E0}" type="datetime1">
              <a:rPr lang="en-US" smtClean="0"/>
              <a:t>3/13/2011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F9EED-103A-49F3-9B9B-626356792D3F}" type="slidenum">
              <a:rPr lang="en-US" smtClean="0"/>
              <a:t>‹#›</a:t>
            </a:fld>
            <a:endParaRPr lang="en-US"/>
          </a:p>
        </p:txBody>
      </p:sp>
    </p:spTree>
    <p:extLst>
      <p:ext uri="{BB962C8B-B14F-4D97-AF65-F5344CB8AC3E}">
        <p14:creationId xmlns:p14="http://schemas.microsoft.com/office/powerpoint/2010/main" val="2932214498"/>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000625" y="2238375"/>
            <a:ext cx="4495800" cy="3371850"/>
          </a:xfrm>
          <a:prstGeom prst="rect">
            <a:avLst/>
          </a:prstGeom>
        </p:spPr>
      </p:pic>
      <p:sp>
        <p:nvSpPr>
          <p:cNvPr id="2" name="Title 1"/>
          <p:cNvSpPr>
            <a:spLocks noGrp="1"/>
          </p:cNvSpPr>
          <p:nvPr>
            <p:ph type="ctrTitle"/>
          </p:nvPr>
        </p:nvSpPr>
        <p:spPr>
          <a:xfrm>
            <a:off x="685800" y="2130425"/>
            <a:ext cx="7772400" cy="2289175"/>
          </a:xfrm>
        </p:spPr>
        <p:txBody>
          <a:bodyPr>
            <a:noAutofit/>
          </a:bodyPr>
          <a:lstStyle/>
          <a:p>
            <a:pPr algn="l"/>
            <a:r>
              <a:rPr lang="en-US" b="1" dirty="0" err="1" smtClean="0"/>
              <a:t>Fluoroquinolone</a:t>
            </a:r>
            <a:r>
              <a:rPr lang="en-US" b="1" dirty="0" smtClean="0"/>
              <a:t> </a:t>
            </a:r>
            <a:br>
              <a:rPr lang="en-US" b="1" dirty="0" smtClean="0"/>
            </a:br>
            <a:r>
              <a:rPr lang="en-US" b="1" dirty="0" smtClean="0"/>
              <a:t>Toxicity Survey</a:t>
            </a:r>
            <a:br>
              <a:rPr lang="en-US" b="1" dirty="0" smtClean="0"/>
            </a:br>
            <a:r>
              <a:rPr lang="en-US" sz="2000" b="1" dirty="0" smtClean="0"/>
              <a:t/>
            </a:r>
            <a:br>
              <a:rPr lang="en-US" sz="2000" b="1" dirty="0" smtClean="0"/>
            </a:br>
            <a:endParaRPr lang="en-US" sz="2000" b="1" dirty="0"/>
          </a:p>
        </p:txBody>
      </p:sp>
      <p:sp>
        <p:nvSpPr>
          <p:cNvPr id="3" name="Subtitle 2"/>
          <p:cNvSpPr>
            <a:spLocks noGrp="1"/>
          </p:cNvSpPr>
          <p:nvPr>
            <p:ph type="subTitle" idx="1"/>
          </p:nvPr>
        </p:nvSpPr>
        <p:spPr>
          <a:xfrm>
            <a:off x="838200" y="5105400"/>
            <a:ext cx="7315200" cy="1144632"/>
          </a:xfrm>
        </p:spPr>
        <p:txBody>
          <a:bodyPr>
            <a:normAutofit/>
          </a:bodyPr>
          <a:lstStyle/>
          <a:p>
            <a:pPr algn="l"/>
            <a:r>
              <a:rPr lang="en-US" sz="2800" dirty="0" smtClean="0">
                <a:solidFill>
                  <a:schemeClr val="tx1">
                    <a:lumMod val="85000"/>
                    <a:lumOff val="15000"/>
                  </a:schemeClr>
                </a:solidFill>
              </a:rPr>
              <a:t>		February 2011</a:t>
            </a:r>
            <a:endParaRPr lang="en-US" sz="2800" dirty="0">
              <a:solidFill>
                <a:schemeClr val="tx1">
                  <a:lumMod val="85000"/>
                  <a:lumOff val="15000"/>
                </a:schemeClr>
              </a:solidFill>
            </a:endParaRPr>
          </a:p>
        </p:txBody>
      </p:sp>
      <p:sp>
        <p:nvSpPr>
          <p:cNvPr id="5" name="Slide Number Placeholder 4"/>
          <p:cNvSpPr>
            <a:spLocks noGrp="1"/>
          </p:cNvSpPr>
          <p:nvPr>
            <p:ph type="sldNum" sz="quarter" idx="12"/>
          </p:nvPr>
        </p:nvSpPr>
        <p:spPr/>
        <p:txBody>
          <a:bodyPr/>
          <a:lstStyle/>
          <a:p>
            <a:fld id="{B2BF9EED-103A-49F3-9B9B-626356792D3F}" type="slidenum">
              <a:rPr lang="en-US" smtClean="0"/>
              <a:t>1</a:t>
            </a:fld>
            <a:endParaRPr lang="en-US"/>
          </a:p>
        </p:txBody>
      </p:sp>
    </p:spTree>
    <p:extLst>
      <p:ext uri="{BB962C8B-B14F-4D97-AF65-F5344CB8AC3E}">
        <p14:creationId xmlns:p14="http://schemas.microsoft.com/office/powerpoint/2010/main" val="2492267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1"/>
            <a:ext cx="7315200" cy="1219200"/>
          </a:xfrm>
        </p:spPr>
        <p:txBody>
          <a:bodyPr>
            <a:normAutofit/>
          </a:bodyPr>
          <a:lstStyle/>
          <a:p>
            <a:r>
              <a:rPr lang="en-US" sz="3600" dirty="0" smtClean="0"/>
              <a:t>Baseline Medications</a:t>
            </a:r>
            <a:endParaRPr lang="en-US" sz="3600" dirty="0"/>
          </a:p>
        </p:txBody>
      </p:sp>
      <p:sp>
        <p:nvSpPr>
          <p:cNvPr id="3" name="Text Placeholder 2"/>
          <p:cNvSpPr>
            <a:spLocks noGrp="1"/>
          </p:cNvSpPr>
          <p:nvPr>
            <p:ph type="body" idx="1"/>
          </p:nvPr>
        </p:nvSpPr>
        <p:spPr/>
        <p:txBody>
          <a:bodyPr>
            <a:normAutofit fontScale="77500" lnSpcReduction="20000"/>
          </a:bodyPr>
          <a:lstStyle/>
          <a:p>
            <a:r>
              <a:rPr lang="en-US" dirty="0"/>
              <a:t>How many regular medications were you taking before you were </a:t>
            </a:r>
            <a:r>
              <a:rPr lang="en-US" dirty="0" err="1"/>
              <a:t>floxed</a:t>
            </a:r>
            <a:r>
              <a:rPr lang="en-US" dirty="0"/>
              <a:t>?</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909934047"/>
              </p:ext>
            </p:extLst>
          </p:nvPr>
        </p:nvGraphicFramePr>
        <p:xfrm>
          <a:off x="457200" y="2174875"/>
          <a:ext cx="4040187" cy="274320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sz="1400" dirty="0" smtClean="0"/>
                        <a:t>Number of Medications</a:t>
                      </a:r>
                      <a:endParaRPr lang="en-US" sz="1400" dirty="0"/>
                    </a:p>
                  </a:txBody>
                  <a:tcPr/>
                </a:tc>
                <a:tc>
                  <a:txBody>
                    <a:bodyPr/>
                    <a:lstStyle/>
                    <a:p>
                      <a:r>
                        <a:rPr lang="en-US" sz="1400" dirty="0" smtClean="0"/>
                        <a:t>Number (n=137)</a:t>
                      </a:r>
                      <a:endParaRPr lang="en-US" sz="1400" dirty="0"/>
                    </a:p>
                  </a:txBody>
                  <a:tcPr/>
                </a:tc>
                <a:tc>
                  <a:txBody>
                    <a:bodyPr/>
                    <a:lstStyle/>
                    <a:p>
                      <a:r>
                        <a:rPr lang="en-US" sz="1400" dirty="0" smtClean="0"/>
                        <a:t>Percent</a:t>
                      </a:r>
                      <a:endParaRPr lang="en-US" sz="1400" dirty="0"/>
                    </a:p>
                  </a:txBody>
                  <a:tcPr/>
                </a:tc>
              </a:tr>
              <a:tr h="370840">
                <a:tc>
                  <a:txBody>
                    <a:bodyPr/>
                    <a:lstStyle/>
                    <a:p>
                      <a:r>
                        <a:rPr lang="en-US" dirty="0" smtClean="0"/>
                        <a:t>0</a:t>
                      </a:r>
                      <a:endParaRPr lang="en-US" dirty="0"/>
                    </a:p>
                  </a:txBody>
                  <a:tcPr/>
                </a:tc>
                <a:tc>
                  <a:txBody>
                    <a:bodyPr/>
                    <a:lstStyle/>
                    <a:p>
                      <a:r>
                        <a:rPr lang="en-US" dirty="0" smtClean="0"/>
                        <a:t>68</a:t>
                      </a:r>
                      <a:endParaRPr lang="en-US" dirty="0"/>
                    </a:p>
                  </a:txBody>
                  <a:tcPr/>
                </a:tc>
                <a:tc>
                  <a:txBody>
                    <a:bodyPr/>
                    <a:lstStyle/>
                    <a:p>
                      <a:r>
                        <a:rPr lang="en-US" dirty="0" smtClean="0"/>
                        <a:t>50</a:t>
                      </a:r>
                      <a:endParaRPr lang="en-US" dirty="0"/>
                    </a:p>
                  </a:txBody>
                  <a:tcPr/>
                </a:tc>
              </a:tr>
              <a:tr h="370840">
                <a:tc>
                  <a:txBody>
                    <a:bodyPr/>
                    <a:lstStyle/>
                    <a:p>
                      <a:r>
                        <a:rPr lang="en-US" dirty="0" smtClean="0"/>
                        <a:t>1</a:t>
                      </a:r>
                      <a:endParaRPr lang="en-US" dirty="0"/>
                    </a:p>
                  </a:txBody>
                  <a:tcPr/>
                </a:tc>
                <a:tc>
                  <a:txBody>
                    <a:bodyPr/>
                    <a:lstStyle/>
                    <a:p>
                      <a:r>
                        <a:rPr lang="en-US" dirty="0" smtClean="0"/>
                        <a:t>38</a:t>
                      </a:r>
                      <a:endParaRPr lang="en-US" dirty="0"/>
                    </a:p>
                  </a:txBody>
                  <a:tcPr/>
                </a:tc>
                <a:tc>
                  <a:txBody>
                    <a:bodyPr/>
                    <a:lstStyle/>
                    <a:p>
                      <a:r>
                        <a:rPr lang="en-US" dirty="0" smtClean="0"/>
                        <a:t>28</a:t>
                      </a:r>
                      <a:endParaRPr lang="en-US" dirty="0"/>
                    </a:p>
                  </a:txBody>
                  <a:tcPr/>
                </a:tc>
              </a:tr>
              <a:tr h="370840">
                <a:tc>
                  <a:txBody>
                    <a:bodyPr/>
                    <a:lstStyle/>
                    <a:p>
                      <a:r>
                        <a:rPr lang="en-US" dirty="0" smtClean="0"/>
                        <a:t>2</a:t>
                      </a:r>
                      <a:endParaRPr lang="en-US" dirty="0"/>
                    </a:p>
                  </a:txBody>
                  <a:tcPr/>
                </a:tc>
                <a:tc>
                  <a:txBody>
                    <a:bodyPr/>
                    <a:lstStyle/>
                    <a:p>
                      <a:r>
                        <a:rPr lang="en-US" dirty="0" smtClean="0"/>
                        <a:t>14</a:t>
                      </a:r>
                      <a:endParaRPr lang="en-US" dirty="0"/>
                    </a:p>
                  </a:txBody>
                  <a:tcPr/>
                </a:tc>
                <a:tc>
                  <a:txBody>
                    <a:bodyPr/>
                    <a:lstStyle/>
                    <a:p>
                      <a:r>
                        <a:rPr lang="en-US" dirty="0" smtClean="0"/>
                        <a:t>10</a:t>
                      </a:r>
                      <a:endParaRPr lang="en-US" dirty="0"/>
                    </a:p>
                  </a:txBody>
                  <a:tcPr/>
                </a:tc>
              </a:tr>
              <a:tr h="370840">
                <a:tc>
                  <a:txBody>
                    <a:bodyPr/>
                    <a:lstStyle/>
                    <a:p>
                      <a:r>
                        <a:rPr lang="en-US" dirty="0" smtClean="0"/>
                        <a:t>3</a:t>
                      </a:r>
                      <a:endParaRPr lang="en-US" dirty="0"/>
                    </a:p>
                  </a:txBody>
                  <a:tcPr/>
                </a:tc>
                <a:tc>
                  <a:txBody>
                    <a:bodyPr/>
                    <a:lstStyle/>
                    <a:p>
                      <a:r>
                        <a:rPr lang="en-US" dirty="0" smtClean="0"/>
                        <a:t>10</a:t>
                      </a:r>
                      <a:endParaRPr lang="en-US" dirty="0"/>
                    </a:p>
                  </a:txBody>
                  <a:tcPr/>
                </a:tc>
                <a:tc>
                  <a:txBody>
                    <a:bodyPr/>
                    <a:lstStyle/>
                    <a:p>
                      <a:r>
                        <a:rPr lang="en-US" dirty="0" smtClean="0"/>
                        <a:t>7</a:t>
                      </a:r>
                      <a:endParaRPr lang="en-US" dirty="0"/>
                    </a:p>
                  </a:txBody>
                  <a:tcPr/>
                </a:tc>
              </a:tr>
              <a:tr h="370840">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r>
              <a:tr h="370840">
                <a:tc>
                  <a:txBody>
                    <a:bodyPr/>
                    <a:lstStyle/>
                    <a:p>
                      <a:r>
                        <a:rPr lang="en-US" dirty="0" smtClean="0"/>
                        <a:t>&gt;4</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Just as most survey participants indicated they were in good health, most were also on very few, if any, medications prior to FQ exposure.</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10</a:t>
            </a:fld>
            <a:endParaRPr lang="en-US"/>
          </a:p>
        </p:txBody>
      </p:sp>
    </p:spTree>
    <p:extLst>
      <p:ext uri="{BB962C8B-B14F-4D97-AF65-F5344CB8AC3E}">
        <p14:creationId xmlns:p14="http://schemas.microsoft.com/office/powerpoint/2010/main" val="2387651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Bodyweight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How would you describe your body weight before being </a:t>
            </a:r>
            <a:r>
              <a:rPr lang="en-US" dirty="0" err="1" smtClean="0"/>
              <a:t>floxed</a:t>
            </a:r>
            <a:r>
              <a:rPr lang="en-US" dirty="0" smtClean="0"/>
              <a: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42124070"/>
              </p:ext>
            </p:extLst>
          </p:nvPr>
        </p:nvGraphicFramePr>
        <p:xfrm>
          <a:off x="457200" y="2174875"/>
          <a:ext cx="4040187" cy="206248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sz="1600" dirty="0" smtClean="0"/>
                        <a:t>Weight</a:t>
                      </a:r>
                      <a:endParaRPr lang="en-US" sz="1600" dirty="0"/>
                    </a:p>
                  </a:txBody>
                  <a:tcPr/>
                </a:tc>
                <a:tc>
                  <a:txBody>
                    <a:bodyPr/>
                    <a:lstStyle/>
                    <a:p>
                      <a:r>
                        <a:rPr lang="en-US" sz="1600" dirty="0" smtClean="0"/>
                        <a:t>Number (n=137)</a:t>
                      </a:r>
                      <a:endParaRPr lang="en-US" sz="1600" dirty="0"/>
                    </a:p>
                  </a:txBody>
                  <a:tcPr/>
                </a:tc>
                <a:tc>
                  <a:txBody>
                    <a:bodyPr/>
                    <a:lstStyle/>
                    <a:p>
                      <a:r>
                        <a:rPr lang="en-US" sz="1600" dirty="0" smtClean="0"/>
                        <a:t>Percent</a:t>
                      </a:r>
                      <a:endParaRPr lang="en-US" sz="1600" dirty="0"/>
                    </a:p>
                  </a:txBody>
                  <a:tcPr/>
                </a:tc>
              </a:tr>
              <a:tr h="370840">
                <a:tc>
                  <a:txBody>
                    <a:bodyPr/>
                    <a:lstStyle/>
                    <a:p>
                      <a:r>
                        <a:rPr lang="en-US" sz="1600" dirty="0" smtClean="0"/>
                        <a:t>Obese</a:t>
                      </a:r>
                      <a:endParaRPr lang="en-US" sz="1600" dirty="0"/>
                    </a:p>
                  </a:txBody>
                  <a:tcPr/>
                </a:tc>
                <a:tc>
                  <a:txBody>
                    <a:bodyPr/>
                    <a:lstStyle/>
                    <a:p>
                      <a:r>
                        <a:rPr lang="en-US" sz="1600" dirty="0" smtClean="0"/>
                        <a:t>2</a:t>
                      </a:r>
                      <a:endParaRPr lang="en-US" sz="1600" dirty="0"/>
                    </a:p>
                  </a:txBody>
                  <a:tcPr/>
                </a:tc>
                <a:tc>
                  <a:txBody>
                    <a:bodyPr/>
                    <a:lstStyle/>
                    <a:p>
                      <a:r>
                        <a:rPr lang="en-US" sz="1600" dirty="0" smtClean="0"/>
                        <a:t>1</a:t>
                      </a:r>
                      <a:endParaRPr lang="en-US" sz="1600" dirty="0"/>
                    </a:p>
                  </a:txBody>
                  <a:tcPr/>
                </a:tc>
              </a:tr>
              <a:tr h="370840">
                <a:tc>
                  <a:txBody>
                    <a:bodyPr/>
                    <a:lstStyle/>
                    <a:p>
                      <a:r>
                        <a:rPr lang="en-US" sz="1600" dirty="0" smtClean="0"/>
                        <a:t>Overweight</a:t>
                      </a:r>
                      <a:endParaRPr lang="en-US" sz="1600" dirty="0"/>
                    </a:p>
                  </a:txBody>
                  <a:tcPr/>
                </a:tc>
                <a:tc>
                  <a:txBody>
                    <a:bodyPr/>
                    <a:lstStyle/>
                    <a:p>
                      <a:r>
                        <a:rPr lang="en-US" sz="1600" dirty="0" smtClean="0"/>
                        <a:t>27</a:t>
                      </a:r>
                      <a:endParaRPr lang="en-US" sz="1600" dirty="0"/>
                    </a:p>
                  </a:txBody>
                  <a:tcPr/>
                </a:tc>
                <a:tc>
                  <a:txBody>
                    <a:bodyPr/>
                    <a:lstStyle/>
                    <a:p>
                      <a:r>
                        <a:rPr lang="en-US" sz="1600" dirty="0" smtClean="0"/>
                        <a:t>20</a:t>
                      </a:r>
                      <a:endParaRPr lang="en-US" sz="1600" dirty="0"/>
                    </a:p>
                  </a:txBody>
                  <a:tcPr/>
                </a:tc>
              </a:tr>
              <a:tr h="370840">
                <a:tc>
                  <a:txBody>
                    <a:bodyPr/>
                    <a:lstStyle/>
                    <a:p>
                      <a:r>
                        <a:rPr lang="en-US" sz="1600" dirty="0" smtClean="0"/>
                        <a:t>Average</a:t>
                      </a:r>
                      <a:endParaRPr lang="en-US" sz="1600" dirty="0"/>
                    </a:p>
                  </a:txBody>
                  <a:tcPr/>
                </a:tc>
                <a:tc>
                  <a:txBody>
                    <a:bodyPr/>
                    <a:lstStyle/>
                    <a:p>
                      <a:r>
                        <a:rPr lang="en-US" sz="1600" dirty="0" smtClean="0"/>
                        <a:t>94</a:t>
                      </a:r>
                      <a:endParaRPr lang="en-US" sz="1600" dirty="0"/>
                    </a:p>
                  </a:txBody>
                  <a:tcPr/>
                </a:tc>
                <a:tc>
                  <a:txBody>
                    <a:bodyPr/>
                    <a:lstStyle/>
                    <a:p>
                      <a:r>
                        <a:rPr lang="en-US" sz="1600" dirty="0" smtClean="0"/>
                        <a:t>69</a:t>
                      </a:r>
                      <a:endParaRPr lang="en-US" sz="1600" dirty="0"/>
                    </a:p>
                  </a:txBody>
                  <a:tcPr/>
                </a:tc>
              </a:tr>
              <a:tr h="370840">
                <a:tc>
                  <a:txBody>
                    <a:bodyPr/>
                    <a:lstStyle/>
                    <a:p>
                      <a:r>
                        <a:rPr lang="en-US" sz="1600" dirty="0" smtClean="0"/>
                        <a:t>Underweight</a:t>
                      </a:r>
                      <a:endParaRPr lang="en-US" sz="1600" dirty="0"/>
                    </a:p>
                  </a:txBody>
                  <a:tcPr/>
                </a:tc>
                <a:tc>
                  <a:txBody>
                    <a:bodyPr/>
                    <a:lstStyle/>
                    <a:p>
                      <a:r>
                        <a:rPr lang="en-US" sz="1600" dirty="0" smtClean="0"/>
                        <a:t>14</a:t>
                      </a:r>
                      <a:endParaRPr lang="en-US" sz="1600" dirty="0"/>
                    </a:p>
                  </a:txBody>
                  <a:tcPr/>
                </a:tc>
                <a:tc>
                  <a:txBody>
                    <a:bodyPr/>
                    <a:lstStyle/>
                    <a:p>
                      <a:r>
                        <a:rPr lang="en-US" sz="1600" dirty="0" smtClean="0"/>
                        <a:t>10</a:t>
                      </a:r>
                      <a:endParaRPr lang="en-US" sz="16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a:bodyPr>
          <a:lstStyle/>
          <a:p>
            <a:r>
              <a:rPr lang="en-US" dirty="0" smtClean="0"/>
              <a:t>Our results show a variety of baseline body weights.  One theory that has been considered is that patients who are very thin are exposed to high doses of FQ and suffer as a result of high blood levels.  Looking at this data, it appears that overweight and obese patients are also at risk of FQ toxicity.</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11</a:t>
            </a:fld>
            <a:endParaRPr lang="en-US"/>
          </a:p>
        </p:txBody>
      </p:sp>
    </p:spTree>
    <p:extLst>
      <p:ext uri="{BB962C8B-B14F-4D97-AF65-F5344CB8AC3E}">
        <p14:creationId xmlns:p14="http://schemas.microsoft.com/office/powerpoint/2010/main" val="4020356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History of Autoimmune Diseases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Did you have any autoimmune diseases before you took a FQ?</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190967968"/>
              </p:ext>
            </p:extLst>
          </p:nvPr>
        </p:nvGraphicFramePr>
        <p:xfrm>
          <a:off x="457200" y="2174875"/>
          <a:ext cx="4040187" cy="2702560"/>
        </p:xfrm>
        <a:graphic>
          <a:graphicData uri="http://schemas.openxmlformats.org/drawingml/2006/table">
            <a:tbl>
              <a:tblPr firstRow="1" bandRow="1">
                <a:tableStyleId>{073A0DAA-6AF3-43AB-8588-CEC1D06C72B9}</a:tableStyleId>
              </a:tblPr>
              <a:tblGrid>
                <a:gridCol w="1676400"/>
                <a:gridCol w="1017058"/>
                <a:gridCol w="1346729"/>
              </a:tblGrid>
              <a:tr h="370840">
                <a:tc>
                  <a:txBody>
                    <a:bodyPr/>
                    <a:lstStyle/>
                    <a:p>
                      <a:r>
                        <a:rPr lang="en-US" sz="1600" dirty="0" smtClean="0"/>
                        <a:t>Autoimmune disease</a:t>
                      </a:r>
                      <a:endParaRPr lang="en-US" sz="1600" dirty="0"/>
                    </a:p>
                  </a:txBody>
                  <a:tcPr/>
                </a:tc>
                <a:tc>
                  <a:txBody>
                    <a:bodyPr/>
                    <a:lstStyle/>
                    <a:p>
                      <a:r>
                        <a:rPr lang="en-US" sz="1600" dirty="0" smtClean="0"/>
                        <a:t>Number (n=137)</a:t>
                      </a:r>
                      <a:endParaRPr lang="en-US" sz="1600" dirty="0"/>
                    </a:p>
                  </a:txBody>
                  <a:tcPr/>
                </a:tc>
                <a:tc>
                  <a:txBody>
                    <a:bodyPr/>
                    <a:lstStyle/>
                    <a:p>
                      <a:r>
                        <a:rPr lang="en-US" sz="1600" dirty="0" smtClean="0"/>
                        <a:t>Percent</a:t>
                      </a:r>
                      <a:endParaRPr lang="en-US" sz="1600" dirty="0"/>
                    </a:p>
                  </a:txBody>
                  <a:tcPr/>
                </a:tc>
              </a:tr>
              <a:tr h="370840">
                <a:tc>
                  <a:txBody>
                    <a:bodyPr/>
                    <a:lstStyle/>
                    <a:p>
                      <a:r>
                        <a:rPr lang="en-US" dirty="0" smtClean="0"/>
                        <a:t>Yes, more than one</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dirty="0" smtClean="0"/>
                        <a:t>Yes, one</a:t>
                      </a:r>
                      <a:endParaRPr lang="en-US" dirty="0"/>
                    </a:p>
                  </a:txBody>
                  <a:tcPr/>
                </a:tc>
                <a:tc>
                  <a:txBody>
                    <a:bodyPr/>
                    <a:lstStyle/>
                    <a:p>
                      <a:r>
                        <a:rPr lang="en-US" dirty="0" smtClean="0"/>
                        <a:t>18</a:t>
                      </a:r>
                      <a:endParaRPr lang="en-US" dirty="0"/>
                    </a:p>
                  </a:txBody>
                  <a:tcPr/>
                </a:tc>
                <a:tc>
                  <a:txBody>
                    <a:bodyPr/>
                    <a:lstStyle/>
                    <a:p>
                      <a:r>
                        <a:rPr lang="en-US" dirty="0" smtClean="0"/>
                        <a:t>13</a:t>
                      </a:r>
                      <a:endParaRPr lang="en-US" dirty="0"/>
                    </a:p>
                  </a:txBody>
                  <a:tcPr/>
                </a:tc>
              </a:tr>
              <a:tr h="370840">
                <a:tc>
                  <a:txBody>
                    <a:bodyPr/>
                    <a:lstStyle/>
                    <a:p>
                      <a:r>
                        <a:rPr lang="en-US" dirty="0" smtClean="0"/>
                        <a:t>No</a:t>
                      </a:r>
                      <a:endParaRPr lang="en-US" dirty="0"/>
                    </a:p>
                  </a:txBody>
                  <a:tcPr/>
                </a:tc>
                <a:tc>
                  <a:txBody>
                    <a:bodyPr/>
                    <a:lstStyle/>
                    <a:p>
                      <a:r>
                        <a:rPr lang="en-US" dirty="0" smtClean="0"/>
                        <a:t>105</a:t>
                      </a:r>
                      <a:endParaRPr lang="en-US" dirty="0"/>
                    </a:p>
                  </a:txBody>
                  <a:tcPr/>
                </a:tc>
                <a:tc>
                  <a:txBody>
                    <a:bodyPr/>
                    <a:lstStyle/>
                    <a:p>
                      <a:r>
                        <a:rPr lang="en-US" dirty="0" smtClean="0"/>
                        <a:t>77</a:t>
                      </a:r>
                      <a:endParaRPr lang="en-US" dirty="0"/>
                    </a:p>
                  </a:txBody>
                  <a:tcPr/>
                </a:tc>
              </a:tr>
              <a:tr h="370840">
                <a:tc>
                  <a:txBody>
                    <a:bodyPr/>
                    <a:lstStyle/>
                    <a:p>
                      <a:r>
                        <a:rPr lang="en-US" dirty="0" smtClean="0"/>
                        <a:t>Possibly</a:t>
                      </a:r>
                      <a:endParaRPr lang="en-US"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r>
              <a:tr h="370840">
                <a:tc>
                  <a:txBody>
                    <a:bodyPr/>
                    <a:lstStyle/>
                    <a:p>
                      <a:r>
                        <a:rPr lang="en-US" dirty="0" smtClean="0"/>
                        <a:t>Unsure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a:bodyPr>
          <a:lstStyle/>
          <a:p>
            <a:r>
              <a:rPr lang="en-US" dirty="0" smtClean="0"/>
              <a:t>The majority of participants did not have any autoimmune disease before FQ exposure.  Fourteen percent of participants did have an autoimmune disease before FQ exposure.  It would be interesting to compare that number with the rate of autoimmune diseases in the general population.</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12</a:t>
            </a:fld>
            <a:endParaRPr lang="en-US"/>
          </a:p>
        </p:txBody>
      </p:sp>
    </p:spTree>
    <p:extLst>
      <p:ext uri="{BB962C8B-B14F-4D97-AF65-F5344CB8AC3E}">
        <p14:creationId xmlns:p14="http://schemas.microsoft.com/office/powerpoint/2010/main" val="1334373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History of Autoimmune Diseases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Does anyone in your family have an autoimmune disease?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218301433"/>
              </p:ext>
            </p:extLst>
          </p:nvPr>
        </p:nvGraphicFramePr>
        <p:xfrm>
          <a:off x="457200" y="2174875"/>
          <a:ext cx="4040187" cy="175260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Family History</a:t>
                      </a:r>
                      <a:endParaRPr lang="en-US" dirty="0"/>
                    </a:p>
                  </a:txBody>
                  <a:tcPr/>
                </a:tc>
                <a:tc>
                  <a:txBody>
                    <a:bodyPr/>
                    <a:lstStyle/>
                    <a:p>
                      <a:r>
                        <a:rPr lang="en-US" dirty="0" smtClean="0"/>
                        <a:t>Number (n=137)</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20</a:t>
                      </a:r>
                      <a:endParaRPr lang="en-US" dirty="0"/>
                    </a:p>
                  </a:txBody>
                  <a:tcPr/>
                </a:tc>
                <a:tc>
                  <a:txBody>
                    <a:bodyPr/>
                    <a:lstStyle/>
                    <a:p>
                      <a:r>
                        <a:rPr lang="en-US" dirty="0" smtClean="0"/>
                        <a:t>15</a:t>
                      </a:r>
                      <a:endParaRPr lang="en-US" dirty="0"/>
                    </a:p>
                  </a:txBody>
                  <a:tcPr/>
                </a:tc>
              </a:tr>
              <a:tr h="370840">
                <a:tc>
                  <a:txBody>
                    <a:bodyPr/>
                    <a:lstStyle/>
                    <a:p>
                      <a:r>
                        <a:rPr lang="en-US" dirty="0" smtClean="0"/>
                        <a:t>No</a:t>
                      </a:r>
                    </a:p>
                  </a:txBody>
                  <a:tcPr/>
                </a:tc>
                <a:tc>
                  <a:txBody>
                    <a:bodyPr/>
                    <a:lstStyle/>
                    <a:p>
                      <a:r>
                        <a:rPr lang="en-US" dirty="0" smtClean="0"/>
                        <a:t>101</a:t>
                      </a:r>
                      <a:endParaRPr lang="en-US" dirty="0"/>
                    </a:p>
                  </a:txBody>
                  <a:tcPr/>
                </a:tc>
                <a:tc>
                  <a:txBody>
                    <a:bodyPr/>
                    <a:lstStyle/>
                    <a:p>
                      <a:r>
                        <a:rPr lang="en-US" dirty="0" smtClean="0"/>
                        <a:t>74</a:t>
                      </a:r>
                      <a:endParaRPr lang="en-US" dirty="0"/>
                    </a:p>
                  </a:txBody>
                  <a:tcPr/>
                </a:tc>
              </a:tr>
              <a:tr h="370840">
                <a:tc>
                  <a:txBody>
                    <a:bodyPr/>
                    <a:lstStyle/>
                    <a:p>
                      <a:r>
                        <a:rPr lang="en-US" dirty="0" smtClean="0"/>
                        <a:t>Unsure</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While most participants didn’t have a family history of autoimmune diseases, 15% did have that family history.  Again, this number would be interesting to compare to the rate in the general population.</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13</a:t>
            </a:fld>
            <a:endParaRPr lang="en-US"/>
          </a:p>
        </p:txBody>
      </p:sp>
    </p:spTree>
    <p:extLst>
      <p:ext uri="{BB962C8B-B14F-4D97-AF65-F5344CB8AC3E}">
        <p14:creationId xmlns:p14="http://schemas.microsoft.com/office/powerpoint/2010/main" val="3719173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Typical Response to Medications</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How would you describe your tolerance for other medications in the past?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637939218"/>
              </p:ext>
            </p:extLst>
          </p:nvPr>
        </p:nvGraphicFramePr>
        <p:xfrm>
          <a:off x="457200" y="2174875"/>
          <a:ext cx="4040187" cy="3393440"/>
        </p:xfrm>
        <a:graphic>
          <a:graphicData uri="http://schemas.openxmlformats.org/drawingml/2006/table">
            <a:tbl>
              <a:tblPr firstRow="1" bandRow="1">
                <a:tableStyleId>{073A0DAA-6AF3-43AB-8588-CEC1D06C72B9}</a:tableStyleId>
              </a:tblPr>
              <a:tblGrid>
                <a:gridCol w="2057400"/>
                <a:gridCol w="1066800"/>
                <a:gridCol w="915987"/>
              </a:tblGrid>
              <a:tr h="370840">
                <a:tc>
                  <a:txBody>
                    <a:bodyPr/>
                    <a:lstStyle/>
                    <a:p>
                      <a:r>
                        <a:rPr lang="en-US" dirty="0" smtClean="0"/>
                        <a:t>Medication Tolerance</a:t>
                      </a:r>
                      <a:endParaRPr lang="en-US" dirty="0"/>
                    </a:p>
                  </a:txBody>
                  <a:tcPr/>
                </a:tc>
                <a:tc>
                  <a:txBody>
                    <a:bodyPr/>
                    <a:lstStyle/>
                    <a:p>
                      <a:r>
                        <a:rPr lang="en-US" dirty="0" smtClean="0"/>
                        <a:t>Number (n=137)</a:t>
                      </a:r>
                      <a:endParaRPr lang="en-US" dirty="0"/>
                    </a:p>
                  </a:txBody>
                  <a:tcPr/>
                </a:tc>
                <a:tc>
                  <a:txBody>
                    <a:bodyPr/>
                    <a:lstStyle/>
                    <a:p>
                      <a:r>
                        <a:rPr lang="en-US" dirty="0" smtClean="0"/>
                        <a:t>Percent</a:t>
                      </a:r>
                      <a:endParaRPr lang="en-US" dirty="0"/>
                    </a:p>
                  </a:txBody>
                  <a:tcPr/>
                </a:tc>
              </a:tr>
              <a:tr h="370840">
                <a:tc>
                  <a:txBody>
                    <a:bodyPr/>
                    <a:lstStyle/>
                    <a:p>
                      <a:r>
                        <a:rPr lang="en-US" sz="1200" dirty="0" smtClean="0"/>
                        <a:t>I tolerate medications well</a:t>
                      </a:r>
                      <a:endParaRPr lang="en-US" sz="1200" dirty="0"/>
                    </a:p>
                  </a:txBody>
                  <a:tcPr/>
                </a:tc>
                <a:tc>
                  <a:txBody>
                    <a:bodyPr/>
                    <a:lstStyle/>
                    <a:p>
                      <a:r>
                        <a:rPr lang="en-US" dirty="0" smtClean="0"/>
                        <a:t>89</a:t>
                      </a:r>
                      <a:endParaRPr lang="en-US" dirty="0"/>
                    </a:p>
                  </a:txBody>
                  <a:tcPr/>
                </a:tc>
                <a:tc>
                  <a:txBody>
                    <a:bodyPr/>
                    <a:lstStyle/>
                    <a:p>
                      <a:r>
                        <a:rPr lang="en-US" dirty="0" smtClean="0"/>
                        <a:t>65</a:t>
                      </a:r>
                      <a:endParaRPr lang="en-US" dirty="0"/>
                    </a:p>
                  </a:txBody>
                  <a:tcPr/>
                </a:tc>
              </a:tr>
              <a:tr h="370840">
                <a:tc>
                  <a:txBody>
                    <a:bodyPr/>
                    <a:lstStyle/>
                    <a:p>
                      <a:r>
                        <a:rPr lang="en-US" sz="1200" dirty="0" smtClean="0"/>
                        <a:t>I tend to have side effects</a:t>
                      </a:r>
                      <a:endParaRPr lang="en-US" sz="1200" dirty="0"/>
                    </a:p>
                  </a:txBody>
                  <a:tcPr/>
                </a:tc>
                <a:tc>
                  <a:txBody>
                    <a:bodyPr/>
                    <a:lstStyle/>
                    <a:p>
                      <a:r>
                        <a:rPr lang="en-US" dirty="0" smtClean="0"/>
                        <a:t>29</a:t>
                      </a:r>
                      <a:endParaRPr lang="en-US" dirty="0"/>
                    </a:p>
                  </a:txBody>
                  <a:tcPr/>
                </a:tc>
                <a:tc>
                  <a:txBody>
                    <a:bodyPr/>
                    <a:lstStyle/>
                    <a:p>
                      <a:r>
                        <a:rPr lang="en-US" dirty="0" smtClean="0"/>
                        <a:t>21</a:t>
                      </a:r>
                      <a:endParaRPr lang="en-US" dirty="0"/>
                    </a:p>
                  </a:txBody>
                  <a:tcPr/>
                </a:tc>
              </a:tr>
              <a:tr h="370840">
                <a:tc>
                  <a:txBody>
                    <a:bodyPr/>
                    <a:lstStyle/>
                    <a:p>
                      <a:r>
                        <a:rPr lang="en-US" sz="1200" dirty="0" smtClean="0"/>
                        <a:t>I tend to have true allergic reactions</a:t>
                      </a:r>
                      <a:endParaRPr lang="en-US" sz="1200"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r>
              <a:tr h="370840">
                <a:tc>
                  <a:txBody>
                    <a:bodyPr/>
                    <a:lstStyle/>
                    <a:p>
                      <a:r>
                        <a:rPr lang="en-US" sz="1200" dirty="0" smtClean="0"/>
                        <a:t>I tend to have true</a:t>
                      </a:r>
                      <a:r>
                        <a:rPr lang="en-US" sz="1200" baseline="0" dirty="0" smtClean="0"/>
                        <a:t> allergic reactions and side effects</a:t>
                      </a:r>
                      <a:endParaRPr lang="en-US" sz="1200"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r>
              <a:tr h="370840">
                <a:tc>
                  <a:txBody>
                    <a:bodyPr/>
                    <a:lstStyle/>
                    <a:p>
                      <a:r>
                        <a:rPr lang="en-US" sz="1200" dirty="0" smtClean="0"/>
                        <a:t>I tend to have paradoxical responses (the opposite effect</a:t>
                      </a:r>
                      <a:r>
                        <a:rPr lang="en-US" sz="1200" baseline="0" dirty="0" smtClean="0"/>
                        <a:t> that was expected)</a:t>
                      </a:r>
                      <a:endParaRPr lang="en-US" sz="1200"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sz="1200" dirty="0" smtClean="0"/>
                        <a:t>I have not taken any other medications</a:t>
                      </a:r>
                      <a:endParaRPr lang="en-US" sz="1200"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participants tolerate medications well.</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14</a:t>
            </a:fld>
            <a:endParaRPr lang="en-US"/>
          </a:p>
        </p:txBody>
      </p:sp>
    </p:spTree>
    <p:extLst>
      <p:ext uri="{BB962C8B-B14F-4D97-AF65-F5344CB8AC3E}">
        <p14:creationId xmlns:p14="http://schemas.microsoft.com/office/powerpoint/2010/main" val="2401520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Administered</a:t>
            </a:r>
            <a:endParaRPr lang="en-US" dirty="0"/>
          </a:p>
        </p:txBody>
      </p:sp>
      <p:sp>
        <p:nvSpPr>
          <p:cNvPr id="3" name="Text Placeholder 2"/>
          <p:cNvSpPr>
            <a:spLocks noGrp="1"/>
          </p:cNvSpPr>
          <p:nvPr>
            <p:ph type="body" idx="1"/>
          </p:nvPr>
        </p:nvSpPr>
        <p:spPr/>
        <p:txBody>
          <a:bodyPr/>
          <a:lstStyle/>
          <a:p>
            <a:r>
              <a:rPr lang="en-US" dirty="0" smtClean="0"/>
              <a:t>Which antibiotic did you take?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344961686"/>
              </p:ext>
            </p:extLst>
          </p:nvPr>
        </p:nvGraphicFramePr>
        <p:xfrm>
          <a:off x="457200" y="2174875"/>
          <a:ext cx="4040187" cy="3840480"/>
        </p:xfrm>
        <a:graphic>
          <a:graphicData uri="http://schemas.openxmlformats.org/drawingml/2006/table">
            <a:tbl>
              <a:tblPr firstRow="1" bandRow="1">
                <a:tableStyleId>{073A0DAA-6AF3-43AB-8588-CEC1D06C72B9}</a:tableStyleId>
              </a:tblPr>
              <a:tblGrid>
                <a:gridCol w="1828800"/>
                <a:gridCol w="1143000"/>
                <a:gridCol w="1068387"/>
              </a:tblGrid>
              <a:tr h="370840">
                <a:tc>
                  <a:txBody>
                    <a:bodyPr/>
                    <a:lstStyle/>
                    <a:p>
                      <a:r>
                        <a:rPr lang="en-US" dirty="0" smtClean="0"/>
                        <a:t>Antibiotic</a:t>
                      </a:r>
                      <a:endParaRPr lang="en-US" dirty="0"/>
                    </a:p>
                  </a:txBody>
                  <a:tcPr/>
                </a:tc>
                <a:tc>
                  <a:txBody>
                    <a:bodyPr/>
                    <a:lstStyle/>
                    <a:p>
                      <a:r>
                        <a:rPr lang="en-US" dirty="0" smtClean="0"/>
                        <a:t>Number (n=137)</a:t>
                      </a:r>
                      <a:endParaRPr lang="en-US" dirty="0"/>
                    </a:p>
                  </a:txBody>
                  <a:tcPr/>
                </a:tc>
                <a:tc>
                  <a:txBody>
                    <a:bodyPr/>
                    <a:lstStyle/>
                    <a:p>
                      <a:r>
                        <a:rPr lang="en-US" dirty="0" smtClean="0"/>
                        <a:t>Percent</a:t>
                      </a:r>
                      <a:endParaRPr lang="en-US" dirty="0"/>
                    </a:p>
                  </a:txBody>
                  <a:tcPr/>
                </a:tc>
              </a:tr>
              <a:tr h="370840">
                <a:tc>
                  <a:txBody>
                    <a:bodyPr/>
                    <a:lstStyle/>
                    <a:p>
                      <a:r>
                        <a:rPr lang="en-US" dirty="0" smtClean="0"/>
                        <a:t>Levofloxacin (</a:t>
                      </a:r>
                      <a:r>
                        <a:rPr lang="en-US" dirty="0" err="1" smtClean="0"/>
                        <a:t>Levaquin</a:t>
                      </a:r>
                      <a:r>
                        <a:rPr lang="en-US" dirty="0" smtClean="0"/>
                        <a:t>)</a:t>
                      </a:r>
                      <a:endParaRPr lang="en-US" dirty="0"/>
                    </a:p>
                  </a:txBody>
                  <a:tcPr/>
                </a:tc>
                <a:tc>
                  <a:txBody>
                    <a:bodyPr/>
                    <a:lstStyle/>
                    <a:p>
                      <a:r>
                        <a:rPr lang="en-US" dirty="0" smtClean="0"/>
                        <a:t>47</a:t>
                      </a:r>
                      <a:endParaRPr lang="en-US" dirty="0"/>
                    </a:p>
                  </a:txBody>
                  <a:tcPr/>
                </a:tc>
                <a:tc>
                  <a:txBody>
                    <a:bodyPr/>
                    <a:lstStyle/>
                    <a:p>
                      <a:r>
                        <a:rPr lang="en-US" dirty="0" smtClean="0"/>
                        <a:t>35</a:t>
                      </a:r>
                      <a:endParaRPr lang="en-US" dirty="0"/>
                    </a:p>
                  </a:txBody>
                  <a:tcPr/>
                </a:tc>
              </a:tr>
              <a:tr h="370840">
                <a:tc>
                  <a:txBody>
                    <a:bodyPr/>
                    <a:lstStyle/>
                    <a:p>
                      <a:r>
                        <a:rPr lang="en-US" dirty="0" smtClean="0"/>
                        <a:t>Ciprofloxacin (</a:t>
                      </a:r>
                      <a:r>
                        <a:rPr lang="en-US" dirty="0" err="1" smtClean="0"/>
                        <a:t>Cipro</a:t>
                      </a:r>
                      <a:r>
                        <a:rPr lang="en-US" dirty="0" smtClean="0"/>
                        <a:t>)</a:t>
                      </a:r>
                      <a:endParaRPr lang="en-US" dirty="0"/>
                    </a:p>
                  </a:txBody>
                  <a:tcPr/>
                </a:tc>
                <a:tc>
                  <a:txBody>
                    <a:bodyPr/>
                    <a:lstStyle/>
                    <a:p>
                      <a:r>
                        <a:rPr lang="en-US" dirty="0" smtClean="0"/>
                        <a:t>55</a:t>
                      </a:r>
                      <a:endParaRPr lang="en-US" dirty="0"/>
                    </a:p>
                  </a:txBody>
                  <a:tcPr/>
                </a:tc>
                <a:tc>
                  <a:txBody>
                    <a:bodyPr/>
                    <a:lstStyle/>
                    <a:p>
                      <a:r>
                        <a:rPr lang="en-US" dirty="0" smtClean="0"/>
                        <a:t>40</a:t>
                      </a:r>
                      <a:endParaRPr lang="en-US" dirty="0"/>
                    </a:p>
                  </a:txBody>
                  <a:tcPr/>
                </a:tc>
              </a:tr>
              <a:tr h="370840">
                <a:tc>
                  <a:txBody>
                    <a:bodyPr/>
                    <a:lstStyle/>
                    <a:p>
                      <a:r>
                        <a:rPr lang="en-US" dirty="0" err="1" smtClean="0"/>
                        <a:t>Moxifloxacin</a:t>
                      </a:r>
                      <a:r>
                        <a:rPr lang="en-US" dirty="0" smtClean="0"/>
                        <a:t> (</a:t>
                      </a:r>
                      <a:r>
                        <a:rPr lang="en-US" dirty="0" err="1" smtClean="0"/>
                        <a:t>Avelox</a:t>
                      </a:r>
                      <a:r>
                        <a:rPr lang="en-US" dirty="0" smtClean="0"/>
                        <a:t>)</a:t>
                      </a:r>
                      <a:endParaRPr lang="en-US" dirty="0"/>
                    </a:p>
                  </a:txBody>
                  <a:tcPr/>
                </a:tc>
                <a:tc>
                  <a:txBody>
                    <a:bodyPr/>
                    <a:lstStyle/>
                    <a:p>
                      <a:r>
                        <a:rPr lang="en-US" dirty="0" smtClean="0"/>
                        <a:t>14</a:t>
                      </a:r>
                      <a:endParaRPr lang="en-US" dirty="0"/>
                    </a:p>
                  </a:txBody>
                  <a:tcPr/>
                </a:tc>
                <a:tc>
                  <a:txBody>
                    <a:bodyPr/>
                    <a:lstStyle/>
                    <a:p>
                      <a:r>
                        <a:rPr lang="en-US" dirty="0" smtClean="0"/>
                        <a:t>10</a:t>
                      </a:r>
                      <a:endParaRPr lang="en-US" dirty="0"/>
                    </a:p>
                  </a:txBody>
                  <a:tcPr/>
                </a:tc>
              </a:tr>
              <a:tr h="370840">
                <a:tc>
                  <a:txBody>
                    <a:bodyPr/>
                    <a:lstStyle/>
                    <a:p>
                      <a:r>
                        <a:rPr lang="en-US" dirty="0" smtClean="0"/>
                        <a:t>Multiple</a:t>
                      </a:r>
                      <a:r>
                        <a:rPr lang="en-US" baseline="0" dirty="0" smtClean="0"/>
                        <a:t> </a:t>
                      </a:r>
                      <a:r>
                        <a:rPr lang="en-US" baseline="0" dirty="0" err="1" smtClean="0"/>
                        <a:t>Fluoroquinolones</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r>
              <a:tr h="370840">
                <a:tc>
                  <a:txBody>
                    <a:bodyPr/>
                    <a:lstStyle/>
                    <a:p>
                      <a:r>
                        <a:rPr lang="en-US" dirty="0" smtClean="0"/>
                        <a:t>Other </a:t>
                      </a:r>
                      <a:r>
                        <a:rPr lang="en-US" dirty="0" err="1" smtClean="0"/>
                        <a:t>Fluoroquinolone</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While it is tempting to conclude that </a:t>
            </a:r>
            <a:r>
              <a:rPr lang="en-US" dirty="0" err="1" smtClean="0"/>
              <a:t>Cipro</a:t>
            </a:r>
            <a:r>
              <a:rPr lang="en-US" dirty="0" smtClean="0"/>
              <a:t> is the FQ with the most adverse events, we would first have to find out the frequency with which each one of the antibiotics is prescribed.  It may be that </a:t>
            </a:r>
            <a:r>
              <a:rPr lang="en-US" dirty="0" err="1" smtClean="0"/>
              <a:t>Cipro</a:t>
            </a:r>
            <a:r>
              <a:rPr lang="en-US" dirty="0" smtClean="0"/>
              <a:t> is just the most commonly prescribed FQ.</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15</a:t>
            </a:fld>
            <a:endParaRPr lang="en-US"/>
          </a:p>
        </p:txBody>
      </p:sp>
    </p:spTree>
    <p:extLst>
      <p:ext uri="{BB962C8B-B14F-4D97-AF65-F5344CB8AC3E}">
        <p14:creationId xmlns:p14="http://schemas.microsoft.com/office/powerpoint/2010/main" val="1106799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after First Exposure to FQ</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Were you </a:t>
            </a:r>
            <a:r>
              <a:rPr lang="en-US" dirty="0" err="1" smtClean="0"/>
              <a:t>floxed</a:t>
            </a:r>
            <a:r>
              <a:rPr lang="en-US" dirty="0" smtClean="0"/>
              <a:t> on your first exposure to FQ’s?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909515638"/>
              </p:ext>
            </p:extLst>
          </p:nvPr>
        </p:nvGraphicFramePr>
        <p:xfrm>
          <a:off x="457200" y="2174875"/>
          <a:ext cx="4040187" cy="2687320"/>
        </p:xfrm>
        <a:graphic>
          <a:graphicData uri="http://schemas.openxmlformats.org/drawingml/2006/table">
            <a:tbl>
              <a:tblPr firstRow="1" bandRow="1">
                <a:tableStyleId>{073A0DAA-6AF3-43AB-8588-CEC1D06C72B9}</a:tableStyleId>
              </a:tblPr>
              <a:tblGrid>
                <a:gridCol w="1981200"/>
                <a:gridCol w="1066800"/>
                <a:gridCol w="992187"/>
              </a:tblGrid>
              <a:tr h="370840">
                <a:tc>
                  <a:txBody>
                    <a:bodyPr/>
                    <a:lstStyle/>
                    <a:p>
                      <a:r>
                        <a:rPr lang="en-US" dirty="0" smtClean="0"/>
                        <a:t>First Exposure</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400" dirty="0" smtClean="0"/>
                        <a:t>Yes, my symptoms started after my first course with FQ’s</a:t>
                      </a:r>
                      <a:endParaRPr lang="en-US" sz="1400" dirty="0"/>
                    </a:p>
                  </a:txBody>
                  <a:tcPr/>
                </a:tc>
                <a:tc>
                  <a:txBody>
                    <a:bodyPr/>
                    <a:lstStyle/>
                    <a:p>
                      <a:r>
                        <a:rPr lang="en-US" dirty="0" smtClean="0"/>
                        <a:t>75</a:t>
                      </a:r>
                      <a:endParaRPr lang="en-US" dirty="0"/>
                    </a:p>
                  </a:txBody>
                  <a:tcPr/>
                </a:tc>
                <a:tc>
                  <a:txBody>
                    <a:bodyPr/>
                    <a:lstStyle/>
                    <a:p>
                      <a:r>
                        <a:rPr lang="en-US" dirty="0" smtClean="0"/>
                        <a:t>55</a:t>
                      </a:r>
                      <a:endParaRPr lang="en-US" dirty="0"/>
                    </a:p>
                  </a:txBody>
                  <a:tcPr/>
                </a:tc>
              </a:tr>
              <a:tr h="370840">
                <a:tc>
                  <a:txBody>
                    <a:bodyPr/>
                    <a:lstStyle/>
                    <a:p>
                      <a:r>
                        <a:rPr lang="en-US" sz="1400" dirty="0" smtClean="0"/>
                        <a:t>No,</a:t>
                      </a:r>
                      <a:r>
                        <a:rPr lang="en-US" sz="1400" baseline="0" dirty="0" smtClean="0"/>
                        <a:t> my symptoms started after my second (or greater) course of FQ’s</a:t>
                      </a:r>
                      <a:endParaRPr lang="en-US" sz="1400" dirty="0"/>
                    </a:p>
                  </a:txBody>
                  <a:tcPr/>
                </a:tc>
                <a:tc>
                  <a:txBody>
                    <a:bodyPr/>
                    <a:lstStyle/>
                    <a:p>
                      <a:r>
                        <a:rPr lang="en-US" dirty="0" smtClean="0"/>
                        <a:t>47</a:t>
                      </a:r>
                      <a:endParaRPr lang="en-US" dirty="0"/>
                    </a:p>
                  </a:txBody>
                  <a:tcPr/>
                </a:tc>
                <a:tc>
                  <a:txBody>
                    <a:bodyPr/>
                    <a:lstStyle/>
                    <a:p>
                      <a:r>
                        <a:rPr lang="en-US" dirty="0" smtClean="0"/>
                        <a:t>35</a:t>
                      </a:r>
                      <a:endParaRPr lang="en-US" dirty="0"/>
                    </a:p>
                  </a:txBody>
                  <a:tcPr/>
                </a:tc>
              </a:tr>
              <a:tr h="370840">
                <a:tc>
                  <a:txBody>
                    <a:bodyPr/>
                    <a:lstStyle/>
                    <a:p>
                      <a:r>
                        <a:rPr lang="en-US" sz="1400" dirty="0" smtClean="0"/>
                        <a:t>Unsure</a:t>
                      </a:r>
                      <a:endParaRPr lang="en-US" sz="1400" dirty="0"/>
                    </a:p>
                  </a:txBody>
                  <a:tcPr/>
                </a:tc>
                <a:tc>
                  <a:txBody>
                    <a:bodyPr/>
                    <a:lstStyle/>
                    <a:p>
                      <a:r>
                        <a:rPr lang="en-US" dirty="0" smtClean="0"/>
                        <a:t>14</a:t>
                      </a:r>
                      <a:endParaRPr lang="en-US" dirty="0"/>
                    </a:p>
                  </a:txBody>
                  <a:tcPr/>
                </a:tc>
                <a:tc>
                  <a:txBody>
                    <a:bodyPr/>
                    <a:lstStyle/>
                    <a:p>
                      <a:r>
                        <a:rPr lang="en-US" dirty="0" smtClean="0"/>
                        <a:t>10</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Thirty five percent of participants suffered from FQ toxicity on repeated exposure to the drugs.  Evidently,  it is not correct to assume that a person who has tolerated a FQ in the past will tolerate one in the future.  It may be that these patients experienced a very mild reaction on first exposure that went unrecognized and then reactions were amplified on repeated exposure.</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16</a:t>
            </a:fld>
            <a:endParaRPr lang="en-US"/>
          </a:p>
        </p:txBody>
      </p:sp>
    </p:spTree>
    <p:extLst>
      <p:ext uri="{BB962C8B-B14F-4D97-AF65-F5344CB8AC3E}">
        <p14:creationId xmlns:p14="http://schemas.microsoft.com/office/powerpoint/2010/main" val="1070135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Levofloxacin (</a:t>
            </a:r>
            <a:r>
              <a:rPr lang="en-US" dirty="0" err="1" smtClean="0"/>
              <a:t>Levaquin</a:t>
            </a:r>
            <a:r>
              <a:rPr lang="en-US" dirty="0" smtClean="0"/>
              <a:t>) Dose</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this question ONLY if you took </a:t>
            </a:r>
            <a:r>
              <a:rPr lang="en-US" dirty="0" err="1" smtClean="0"/>
              <a:t>Levaquin</a:t>
            </a:r>
            <a:r>
              <a:rPr lang="en-US" dirty="0" smtClean="0"/>
              <a:t>.  If you took </a:t>
            </a:r>
            <a:r>
              <a:rPr lang="en-US" dirty="0" err="1" smtClean="0"/>
              <a:t>Levaquin</a:t>
            </a:r>
            <a:r>
              <a:rPr lang="en-US" dirty="0" smtClean="0"/>
              <a:t>, what dose did you take?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999856308"/>
              </p:ext>
            </p:extLst>
          </p:nvPr>
        </p:nvGraphicFramePr>
        <p:xfrm>
          <a:off x="457200" y="2174875"/>
          <a:ext cx="4040187" cy="249428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err="1" smtClean="0"/>
                        <a:t>Levaquin</a:t>
                      </a:r>
                      <a:r>
                        <a:rPr lang="en-US" dirty="0" smtClean="0"/>
                        <a:t> Dose </a:t>
                      </a:r>
                      <a:endParaRPr lang="en-US" dirty="0"/>
                    </a:p>
                  </a:txBody>
                  <a:tcPr/>
                </a:tc>
                <a:tc>
                  <a:txBody>
                    <a:bodyPr/>
                    <a:lstStyle/>
                    <a:p>
                      <a:r>
                        <a:rPr lang="en-US" dirty="0" smtClean="0"/>
                        <a:t>Number (n=61)</a:t>
                      </a:r>
                      <a:endParaRPr lang="en-US" dirty="0"/>
                    </a:p>
                  </a:txBody>
                  <a:tcPr/>
                </a:tc>
                <a:tc>
                  <a:txBody>
                    <a:bodyPr/>
                    <a:lstStyle/>
                    <a:p>
                      <a:r>
                        <a:rPr lang="en-US" dirty="0" smtClean="0"/>
                        <a:t>Percent</a:t>
                      </a:r>
                      <a:endParaRPr lang="en-US" dirty="0"/>
                    </a:p>
                  </a:txBody>
                  <a:tcPr/>
                </a:tc>
              </a:tr>
              <a:tr h="370840">
                <a:tc>
                  <a:txBody>
                    <a:bodyPr/>
                    <a:lstStyle/>
                    <a:p>
                      <a:r>
                        <a:rPr lang="en-US" dirty="0" smtClean="0"/>
                        <a:t>250 mg</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r h="370840">
                <a:tc>
                  <a:txBody>
                    <a:bodyPr/>
                    <a:lstStyle/>
                    <a:p>
                      <a:r>
                        <a:rPr lang="en-US" dirty="0" smtClean="0"/>
                        <a:t>500 mg</a:t>
                      </a:r>
                      <a:endParaRPr lang="en-US" dirty="0"/>
                    </a:p>
                  </a:txBody>
                  <a:tcPr/>
                </a:tc>
                <a:tc>
                  <a:txBody>
                    <a:bodyPr/>
                    <a:lstStyle/>
                    <a:p>
                      <a:r>
                        <a:rPr lang="en-US" dirty="0" smtClean="0"/>
                        <a:t>35</a:t>
                      </a:r>
                      <a:endParaRPr lang="en-US" dirty="0"/>
                    </a:p>
                  </a:txBody>
                  <a:tcPr/>
                </a:tc>
                <a:tc>
                  <a:txBody>
                    <a:bodyPr/>
                    <a:lstStyle/>
                    <a:p>
                      <a:r>
                        <a:rPr lang="en-US" dirty="0" smtClean="0"/>
                        <a:t>57</a:t>
                      </a:r>
                      <a:endParaRPr lang="en-US" dirty="0"/>
                    </a:p>
                  </a:txBody>
                  <a:tcPr/>
                </a:tc>
              </a:tr>
              <a:tr h="370840">
                <a:tc>
                  <a:txBody>
                    <a:bodyPr/>
                    <a:lstStyle/>
                    <a:p>
                      <a:r>
                        <a:rPr lang="en-US" dirty="0" smtClean="0"/>
                        <a:t>750 mg</a:t>
                      </a:r>
                      <a:endParaRPr lang="en-US" dirty="0"/>
                    </a:p>
                  </a:txBody>
                  <a:tcPr/>
                </a:tc>
                <a:tc>
                  <a:txBody>
                    <a:bodyPr/>
                    <a:lstStyle/>
                    <a:p>
                      <a:r>
                        <a:rPr lang="en-US" dirty="0" smtClean="0"/>
                        <a:t>17</a:t>
                      </a:r>
                      <a:endParaRPr lang="en-US" dirty="0"/>
                    </a:p>
                  </a:txBody>
                  <a:tcPr/>
                </a:tc>
                <a:tc>
                  <a:txBody>
                    <a:bodyPr/>
                    <a:lstStyle/>
                    <a:p>
                      <a:r>
                        <a:rPr lang="en-US" dirty="0" smtClean="0"/>
                        <a:t>28</a:t>
                      </a:r>
                      <a:endParaRPr lang="en-US" dirty="0"/>
                    </a:p>
                  </a:txBody>
                  <a:tcPr/>
                </a:tc>
              </a:tr>
              <a:tr h="370840">
                <a:tc>
                  <a:txBody>
                    <a:bodyPr/>
                    <a:lstStyle/>
                    <a:p>
                      <a:r>
                        <a:rPr lang="en-US" dirty="0" smtClean="0"/>
                        <a:t>1000 mg</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r>
              <a:tr h="370840">
                <a:tc>
                  <a:txBody>
                    <a:bodyPr/>
                    <a:lstStyle/>
                    <a:p>
                      <a:r>
                        <a:rPr lang="en-US" dirty="0" smtClean="0"/>
                        <a:t>&gt;1000 mg</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err="1" smtClean="0"/>
              <a:t>Levaquin</a:t>
            </a:r>
            <a:r>
              <a:rPr lang="en-US" dirty="0" smtClean="0"/>
              <a:t> toxicity occurred at a variety of doses.  This data does not suggest that toxicity is dose-related.  Although it would be interesting to compare doses to each patient’s body weight or FQ blood levels.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17</a:t>
            </a:fld>
            <a:endParaRPr lang="en-US"/>
          </a:p>
        </p:txBody>
      </p:sp>
    </p:spTree>
    <p:extLst>
      <p:ext uri="{BB962C8B-B14F-4D97-AF65-F5344CB8AC3E}">
        <p14:creationId xmlns:p14="http://schemas.microsoft.com/office/powerpoint/2010/main" val="3964614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Ciprofloxacin (</a:t>
            </a:r>
            <a:r>
              <a:rPr lang="en-US" dirty="0" err="1" smtClean="0"/>
              <a:t>Cipro</a:t>
            </a:r>
            <a:r>
              <a:rPr lang="en-US" dirty="0" smtClean="0"/>
              <a:t>) Dose</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this question ONLY if you took ciprofloxacin.  If you took Ciprofloxacin, what dose did you take?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104160007"/>
              </p:ext>
            </p:extLst>
          </p:nvPr>
        </p:nvGraphicFramePr>
        <p:xfrm>
          <a:off x="457200" y="2174875"/>
          <a:ext cx="4040187" cy="2494280"/>
        </p:xfrm>
        <a:graphic>
          <a:graphicData uri="http://schemas.openxmlformats.org/drawingml/2006/table">
            <a:tbl>
              <a:tblPr firstRow="1" bandRow="1">
                <a:tableStyleId>{073A0DAA-6AF3-43AB-8588-CEC1D06C72B9}</a:tableStyleId>
              </a:tblPr>
              <a:tblGrid>
                <a:gridCol w="1676400"/>
                <a:gridCol w="1219200"/>
                <a:gridCol w="1144587"/>
              </a:tblGrid>
              <a:tr h="370840">
                <a:tc>
                  <a:txBody>
                    <a:bodyPr/>
                    <a:lstStyle/>
                    <a:p>
                      <a:r>
                        <a:rPr lang="en-US" dirty="0" smtClean="0"/>
                        <a:t>Ciprofloxacin</a:t>
                      </a:r>
                      <a:r>
                        <a:rPr lang="en-US" baseline="0" dirty="0" smtClean="0"/>
                        <a:t> Dose</a:t>
                      </a:r>
                      <a:endParaRPr lang="en-US" dirty="0"/>
                    </a:p>
                  </a:txBody>
                  <a:tcPr/>
                </a:tc>
                <a:tc>
                  <a:txBody>
                    <a:bodyPr/>
                    <a:lstStyle/>
                    <a:p>
                      <a:r>
                        <a:rPr lang="en-US" dirty="0" smtClean="0"/>
                        <a:t>Number (n=71)</a:t>
                      </a:r>
                      <a:endParaRPr lang="en-US" dirty="0"/>
                    </a:p>
                  </a:txBody>
                  <a:tcPr/>
                </a:tc>
                <a:tc>
                  <a:txBody>
                    <a:bodyPr/>
                    <a:lstStyle/>
                    <a:p>
                      <a:r>
                        <a:rPr lang="en-US" dirty="0" smtClean="0"/>
                        <a:t>Percent</a:t>
                      </a:r>
                      <a:endParaRPr lang="en-US" dirty="0"/>
                    </a:p>
                  </a:txBody>
                  <a:tcPr/>
                </a:tc>
              </a:tr>
              <a:tr h="370840">
                <a:tc>
                  <a:txBody>
                    <a:bodyPr/>
                    <a:lstStyle/>
                    <a:p>
                      <a:r>
                        <a:rPr lang="en-US" dirty="0" smtClean="0"/>
                        <a:t>250 mg</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r>
              <a:tr h="370840">
                <a:tc>
                  <a:txBody>
                    <a:bodyPr/>
                    <a:lstStyle/>
                    <a:p>
                      <a:r>
                        <a:rPr lang="en-US" dirty="0" smtClean="0"/>
                        <a:t>500 mg</a:t>
                      </a:r>
                      <a:endParaRPr lang="en-US" dirty="0"/>
                    </a:p>
                  </a:txBody>
                  <a:tcPr/>
                </a:tc>
                <a:tc>
                  <a:txBody>
                    <a:bodyPr/>
                    <a:lstStyle/>
                    <a:p>
                      <a:r>
                        <a:rPr lang="en-US" dirty="0" smtClean="0"/>
                        <a:t>44</a:t>
                      </a:r>
                      <a:endParaRPr lang="en-US" dirty="0"/>
                    </a:p>
                  </a:txBody>
                  <a:tcPr/>
                </a:tc>
                <a:tc>
                  <a:txBody>
                    <a:bodyPr/>
                    <a:lstStyle/>
                    <a:p>
                      <a:r>
                        <a:rPr lang="en-US" dirty="0" smtClean="0"/>
                        <a:t>62</a:t>
                      </a:r>
                      <a:endParaRPr lang="en-US" dirty="0"/>
                    </a:p>
                  </a:txBody>
                  <a:tcPr/>
                </a:tc>
              </a:tr>
              <a:tr h="370840">
                <a:tc>
                  <a:txBody>
                    <a:bodyPr/>
                    <a:lstStyle/>
                    <a:p>
                      <a:r>
                        <a:rPr lang="en-US" dirty="0" smtClean="0"/>
                        <a:t>750 mg</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1000 mg</a:t>
                      </a:r>
                      <a:endParaRPr lang="en-US" dirty="0"/>
                    </a:p>
                  </a:txBody>
                  <a:tcPr/>
                </a:tc>
                <a:tc>
                  <a:txBody>
                    <a:bodyPr/>
                    <a:lstStyle/>
                    <a:p>
                      <a:r>
                        <a:rPr lang="en-US" dirty="0" smtClean="0"/>
                        <a:t>13</a:t>
                      </a:r>
                      <a:endParaRPr lang="en-US" dirty="0"/>
                    </a:p>
                  </a:txBody>
                  <a:tcPr/>
                </a:tc>
                <a:tc>
                  <a:txBody>
                    <a:bodyPr/>
                    <a:lstStyle/>
                    <a:p>
                      <a:r>
                        <a:rPr lang="en-US" dirty="0" smtClean="0"/>
                        <a:t>18</a:t>
                      </a:r>
                      <a:endParaRPr lang="en-US" dirty="0"/>
                    </a:p>
                  </a:txBody>
                  <a:tcPr/>
                </a:tc>
              </a:tr>
              <a:tr h="370840">
                <a:tc>
                  <a:txBody>
                    <a:bodyPr/>
                    <a:lstStyle/>
                    <a:p>
                      <a:r>
                        <a:rPr lang="en-US" dirty="0" smtClean="0"/>
                        <a:t>&gt;1000 mg</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err="1" smtClean="0"/>
              <a:t>Cipro</a:t>
            </a:r>
            <a:r>
              <a:rPr lang="en-US" dirty="0"/>
              <a:t> </a:t>
            </a:r>
            <a:r>
              <a:rPr lang="en-US" dirty="0" smtClean="0"/>
              <a:t>toxicity occurred </a:t>
            </a:r>
            <a:r>
              <a:rPr lang="en-US" dirty="0"/>
              <a:t>at a variety of doses.  This data does not suggest that toxicity is dose-related.  Although it would be interesting to compare doses to each patient’s body weight or FQ blood levels</a:t>
            </a:r>
            <a:r>
              <a:rPr lang="en-US" dirty="0" smtClean="0"/>
              <a:t>. </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18</a:t>
            </a:fld>
            <a:endParaRPr lang="en-US"/>
          </a:p>
        </p:txBody>
      </p:sp>
    </p:spTree>
    <p:extLst>
      <p:ext uri="{BB962C8B-B14F-4D97-AF65-F5344CB8AC3E}">
        <p14:creationId xmlns:p14="http://schemas.microsoft.com/office/powerpoint/2010/main" val="2886594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Moxifloxacin</a:t>
            </a:r>
            <a:r>
              <a:rPr lang="en-US" dirty="0" smtClean="0"/>
              <a:t> (</a:t>
            </a:r>
            <a:r>
              <a:rPr lang="en-US" dirty="0" err="1" smtClean="0"/>
              <a:t>Avelox</a:t>
            </a:r>
            <a:r>
              <a:rPr lang="en-US" dirty="0" smtClean="0"/>
              <a:t>) Dose</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this question ONLY if you took </a:t>
            </a:r>
            <a:r>
              <a:rPr lang="en-US" dirty="0" err="1" smtClean="0"/>
              <a:t>moxifloxacin</a:t>
            </a:r>
            <a:r>
              <a:rPr lang="en-US" dirty="0" smtClean="0"/>
              <a:t> (</a:t>
            </a:r>
            <a:r>
              <a:rPr lang="en-US" dirty="0" err="1" smtClean="0"/>
              <a:t>Avelox</a:t>
            </a:r>
            <a:r>
              <a:rPr lang="en-US" dirty="0" smtClean="0"/>
              <a:t>).  If you took </a:t>
            </a:r>
            <a:r>
              <a:rPr lang="en-US" dirty="0" err="1" smtClean="0"/>
              <a:t>moxifloxacin</a:t>
            </a:r>
            <a:r>
              <a:rPr lang="en-US" dirty="0" smtClean="0"/>
              <a:t>, what dose did you take?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717486578"/>
              </p:ext>
            </p:extLst>
          </p:nvPr>
        </p:nvGraphicFramePr>
        <p:xfrm>
          <a:off x="457200" y="2174875"/>
          <a:ext cx="4040187" cy="175260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err="1" smtClean="0"/>
                        <a:t>Avelox</a:t>
                      </a:r>
                      <a:r>
                        <a:rPr lang="en-US" dirty="0" smtClean="0"/>
                        <a:t> Dose</a:t>
                      </a:r>
                      <a:endParaRPr lang="en-US" dirty="0"/>
                    </a:p>
                  </a:txBody>
                  <a:tcPr/>
                </a:tc>
                <a:tc>
                  <a:txBody>
                    <a:bodyPr/>
                    <a:lstStyle/>
                    <a:p>
                      <a:r>
                        <a:rPr lang="en-US" dirty="0" smtClean="0"/>
                        <a:t>Number (n=22)</a:t>
                      </a:r>
                      <a:endParaRPr lang="en-US" dirty="0"/>
                    </a:p>
                  </a:txBody>
                  <a:tcPr/>
                </a:tc>
                <a:tc>
                  <a:txBody>
                    <a:bodyPr/>
                    <a:lstStyle/>
                    <a:p>
                      <a:r>
                        <a:rPr lang="en-US" dirty="0" smtClean="0"/>
                        <a:t>Percent</a:t>
                      </a:r>
                      <a:endParaRPr lang="en-US" dirty="0"/>
                    </a:p>
                  </a:txBody>
                  <a:tcPr/>
                </a:tc>
              </a:tr>
              <a:tr h="370840">
                <a:tc>
                  <a:txBody>
                    <a:bodyPr/>
                    <a:lstStyle/>
                    <a:p>
                      <a:r>
                        <a:rPr lang="en-US" dirty="0" smtClean="0"/>
                        <a:t>&lt;400 mg</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r>
              <a:tr h="370840">
                <a:tc>
                  <a:txBody>
                    <a:bodyPr/>
                    <a:lstStyle/>
                    <a:p>
                      <a:r>
                        <a:rPr lang="en-US" dirty="0" smtClean="0"/>
                        <a:t>400 mg</a:t>
                      </a:r>
                      <a:endParaRPr lang="en-US" dirty="0"/>
                    </a:p>
                  </a:txBody>
                  <a:tcPr/>
                </a:tc>
                <a:tc>
                  <a:txBody>
                    <a:bodyPr/>
                    <a:lstStyle/>
                    <a:p>
                      <a:r>
                        <a:rPr lang="en-US" dirty="0" smtClean="0"/>
                        <a:t>17</a:t>
                      </a:r>
                      <a:endParaRPr lang="en-US" dirty="0"/>
                    </a:p>
                  </a:txBody>
                  <a:tcPr/>
                </a:tc>
                <a:tc>
                  <a:txBody>
                    <a:bodyPr/>
                    <a:lstStyle/>
                    <a:p>
                      <a:r>
                        <a:rPr lang="en-US" dirty="0" smtClean="0"/>
                        <a:t>77</a:t>
                      </a:r>
                      <a:endParaRPr lang="en-US" dirty="0"/>
                    </a:p>
                  </a:txBody>
                  <a:tcPr/>
                </a:tc>
              </a:tr>
              <a:tr h="370840">
                <a:tc>
                  <a:txBody>
                    <a:bodyPr/>
                    <a:lstStyle/>
                    <a:p>
                      <a:r>
                        <a:rPr lang="en-US" dirty="0" smtClean="0"/>
                        <a:t>&gt; 400 mg</a:t>
                      </a:r>
                      <a:endParaRPr lang="en-US" dirty="0"/>
                    </a:p>
                  </a:txBody>
                  <a:tcPr/>
                </a:tc>
                <a:tc>
                  <a:txBody>
                    <a:bodyPr/>
                    <a:lstStyle/>
                    <a:p>
                      <a:r>
                        <a:rPr lang="en-US" dirty="0" smtClean="0"/>
                        <a:t>4</a:t>
                      </a:r>
                      <a:endParaRPr lang="en-US" dirty="0"/>
                    </a:p>
                  </a:txBody>
                  <a:tcPr/>
                </a:tc>
                <a:tc>
                  <a:txBody>
                    <a:bodyPr/>
                    <a:lstStyle/>
                    <a:p>
                      <a:r>
                        <a:rPr lang="en-US" dirty="0" smtClean="0"/>
                        <a:t>18</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err="1" smtClean="0"/>
              <a:t>Avelox</a:t>
            </a:r>
            <a:r>
              <a:rPr lang="en-US" dirty="0" smtClean="0"/>
              <a:t> </a:t>
            </a:r>
            <a:r>
              <a:rPr lang="en-US" dirty="0"/>
              <a:t>toxicity occurred at a variety of doses.  This data does not suggest that toxicity is dose-related.  Although it would be interesting to compare doses to each patient’s body weight or FQ blood levels. </a:t>
            </a:r>
          </a:p>
          <a:p>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19</a:t>
            </a:fld>
            <a:endParaRPr lang="en-US"/>
          </a:p>
        </p:txBody>
      </p:sp>
    </p:spTree>
    <p:extLst>
      <p:ext uri="{BB962C8B-B14F-4D97-AF65-F5344CB8AC3E}">
        <p14:creationId xmlns:p14="http://schemas.microsoft.com/office/powerpoint/2010/main" val="159530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914399"/>
          </a:xfrm>
        </p:spPr>
        <p:txBody>
          <a:bodyPr/>
          <a:lstStyle/>
          <a:p>
            <a:r>
              <a:rPr lang="en-US" dirty="0" smtClean="0"/>
              <a:t>Table of Contents</a:t>
            </a:r>
            <a:endParaRPr lang="en-US" dirty="0"/>
          </a:p>
        </p:txBody>
      </p:sp>
      <p:sp>
        <p:nvSpPr>
          <p:cNvPr id="5" name="Content Placeholder 4"/>
          <p:cNvSpPr>
            <a:spLocks noGrp="1"/>
          </p:cNvSpPr>
          <p:nvPr>
            <p:ph sz="half" idx="2"/>
          </p:nvPr>
        </p:nvSpPr>
        <p:spPr>
          <a:xfrm>
            <a:off x="533400" y="1219200"/>
            <a:ext cx="4040188" cy="5410199"/>
          </a:xfrm>
        </p:spPr>
        <p:txBody>
          <a:bodyPr>
            <a:normAutofit fontScale="25000" lnSpcReduction="20000"/>
          </a:bodyPr>
          <a:lstStyle/>
          <a:p>
            <a:r>
              <a:rPr lang="en-US" sz="4000" dirty="0" smtClean="0"/>
              <a:t>Description of Survey... 3</a:t>
            </a:r>
          </a:p>
          <a:p>
            <a:r>
              <a:rPr lang="en-US" sz="4000" dirty="0" smtClean="0"/>
              <a:t>Interpretation of Data …4</a:t>
            </a:r>
          </a:p>
          <a:p>
            <a:r>
              <a:rPr lang="en-US" sz="4000" dirty="0" smtClean="0"/>
              <a:t>Gender …5		</a:t>
            </a:r>
            <a:endParaRPr lang="en-US" sz="4000" dirty="0"/>
          </a:p>
          <a:p>
            <a:r>
              <a:rPr lang="en-US" sz="4000" dirty="0" smtClean="0"/>
              <a:t>Age …6</a:t>
            </a:r>
          </a:p>
          <a:p>
            <a:r>
              <a:rPr lang="en-US" sz="4000" dirty="0" smtClean="0"/>
              <a:t>Ancestry …7</a:t>
            </a:r>
          </a:p>
          <a:p>
            <a:r>
              <a:rPr lang="en-US" sz="4000" dirty="0" smtClean="0"/>
              <a:t>Baseline Health …8</a:t>
            </a:r>
          </a:p>
          <a:p>
            <a:r>
              <a:rPr lang="en-US" sz="4000" dirty="0" smtClean="0"/>
              <a:t>Baseline Activity Level …9</a:t>
            </a:r>
          </a:p>
          <a:p>
            <a:r>
              <a:rPr lang="en-US" sz="4000" dirty="0" smtClean="0"/>
              <a:t>Baseline Medications …10</a:t>
            </a:r>
          </a:p>
          <a:p>
            <a:r>
              <a:rPr lang="en-US" sz="4000" dirty="0" smtClean="0"/>
              <a:t>Baseline Body Weight …11</a:t>
            </a:r>
          </a:p>
          <a:p>
            <a:r>
              <a:rPr lang="en-US" sz="4000" dirty="0" smtClean="0"/>
              <a:t>Personal History of Autoimmune Disorders …12</a:t>
            </a:r>
          </a:p>
          <a:p>
            <a:r>
              <a:rPr lang="en-US" sz="4000" dirty="0" smtClean="0"/>
              <a:t>Family History of Autoimmune Disorders …13	</a:t>
            </a:r>
          </a:p>
          <a:p>
            <a:r>
              <a:rPr lang="en-US" sz="4000" dirty="0" smtClean="0"/>
              <a:t>Typical Responses to Medications …14</a:t>
            </a:r>
          </a:p>
          <a:p>
            <a:r>
              <a:rPr lang="en-US" sz="4000" dirty="0" smtClean="0"/>
              <a:t>Antibiotic Administered …15</a:t>
            </a:r>
          </a:p>
          <a:p>
            <a:r>
              <a:rPr lang="en-US" sz="4000" dirty="0" smtClean="0"/>
              <a:t>Response after First Exposure to FQ …16</a:t>
            </a:r>
          </a:p>
          <a:p>
            <a:r>
              <a:rPr lang="en-US" sz="4000" dirty="0" smtClean="0"/>
              <a:t>Levofloxacin Dose …17</a:t>
            </a:r>
          </a:p>
          <a:p>
            <a:r>
              <a:rPr lang="en-US" sz="4000" dirty="0" smtClean="0"/>
              <a:t>Ciprofloxacin Dose …18</a:t>
            </a:r>
          </a:p>
          <a:p>
            <a:r>
              <a:rPr lang="en-US" sz="4000" dirty="0" err="1" smtClean="0"/>
              <a:t>Moxifloxacin</a:t>
            </a:r>
            <a:r>
              <a:rPr lang="en-US" sz="4000" dirty="0" smtClean="0"/>
              <a:t> Dose …19</a:t>
            </a:r>
          </a:p>
          <a:p>
            <a:r>
              <a:rPr lang="en-US" sz="4000" dirty="0" smtClean="0"/>
              <a:t>Duration of Treatment …20</a:t>
            </a:r>
          </a:p>
          <a:p>
            <a:r>
              <a:rPr lang="en-US" sz="4000" dirty="0" smtClean="0"/>
              <a:t>Side Effects During Treatment …21</a:t>
            </a:r>
          </a:p>
          <a:p>
            <a:r>
              <a:rPr lang="en-US" sz="4000" dirty="0" smtClean="0"/>
              <a:t>Early Cessation of FQ …22</a:t>
            </a:r>
          </a:p>
          <a:p>
            <a:r>
              <a:rPr lang="en-US" sz="4000" dirty="0" smtClean="0"/>
              <a:t>Prescribing Doctor …23</a:t>
            </a:r>
          </a:p>
          <a:p>
            <a:r>
              <a:rPr lang="en-US" sz="4000" dirty="0" smtClean="0"/>
              <a:t>Warnings from Doctor …24</a:t>
            </a:r>
          </a:p>
          <a:p>
            <a:r>
              <a:rPr lang="en-US" sz="4000" dirty="0" smtClean="0"/>
              <a:t>Warnings from Pharmacist …25</a:t>
            </a:r>
          </a:p>
          <a:p>
            <a:r>
              <a:rPr lang="en-US" sz="4000" dirty="0" smtClean="0"/>
              <a:t>Reading Drug Information Sheet …26</a:t>
            </a:r>
          </a:p>
          <a:p>
            <a:r>
              <a:rPr lang="en-US" sz="4000" dirty="0" smtClean="0"/>
              <a:t>Knowledge of Side Effects …27</a:t>
            </a:r>
          </a:p>
          <a:p>
            <a:r>
              <a:rPr lang="en-US" sz="4000" dirty="0" smtClean="0"/>
              <a:t>Type of Infection …28</a:t>
            </a:r>
          </a:p>
          <a:p>
            <a:r>
              <a:rPr lang="en-US" sz="4000" dirty="0" smtClean="0"/>
              <a:t>FQ as a Frist Line Agent …29</a:t>
            </a:r>
          </a:p>
          <a:p>
            <a:r>
              <a:rPr lang="en-US" sz="4000" dirty="0" smtClean="0"/>
              <a:t>Steroid Administration During Treatment …30</a:t>
            </a:r>
          </a:p>
          <a:p>
            <a:r>
              <a:rPr lang="en-US" sz="4000" dirty="0" smtClean="0"/>
              <a:t>Cultures …31</a:t>
            </a:r>
          </a:p>
          <a:p>
            <a:r>
              <a:rPr lang="en-US" sz="4000" dirty="0" smtClean="0"/>
              <a:t>Timing of First Symptoms …32</a:t>
            </a:r>
          </a:p>
          <a:p>
            <a:r>
              <a:rPr lang="en-US" sz="4000" dirty="0" smtClean="0"/>
              <a:t>Symptom Cycles …33</a:t>
            </a:r>
          </a:p>
          <a:p>
            <a:r>
              <a:rPr lang="en-US" sz="4000" dirty="0"/>
              <a:t>Length of </a:t>
            </a:r>
            <a:r>
              <a:rPr lang="en-US" sz="4000" dirty="0" smtClean="0"/>
              <a:t>Cycles …34</a:t>
            </a:r>
            <a:endParaRPr lang="en-US" sz="4000" dirty="0"/>
          </a:p>
          <a:p>
            <a:r>
              <a:rPr lang="en-US" sz="4000" dirty="0"/>
              <a:t>Exacerbating </a:t>
            </a:r>
            <a:r>
              <a:rPr lang="en-US" sz="4000" dirty="0" smtClean="0"/>
              <a:t>Factors …35</a:t>
            </a:r>
            <a:endParaRPr lang="en-US" sz="4000" dirty="0"/>
          </a:p>
          <a:p>
            <a:r>
              <a:rPr lang="en-US" sz="4000" dirty="0"/>
              <a:t>Symptoms Related to </a:t>
            </a:r>
            <a:r>
              <a:rPr lang="en-US" sz="4000" dirty="0" smtClean="0"/>
              <a:t>Food …36</a:t>
            </a:r>
            <a:endParaRPr lang="en-US" sz="4000" dirty="0"/>
          </a:p>
          <a:p>
            <a:r>
              <a:rPr lang="en-US" sz="4000" dirty="0"/>
              <a:t>Resolution of </a:t>
            </a:r>
            <a:r>
              <a:rPr lang="en-US" sz="4000" dirty="0" smtClean="0"/>
              <a:t>Symptoms …37</a:t>
            </a:r>
          </a:p>
          <a:p>
            <a:endParaRPr lang="en-US" sz="4000" dirty="0"/>
          </a:p>
          <a:p>
            <a:endParaRPr lang="en-US" dirty="0" smtClean="0"/>
          </a:p>
          <a:p>
            <a:endParaRPr lang="en-US" dirty="0"/>
          </a:p>
        </p:txBody>
      </p:sp>
      <p:sp>
        <p:nvSpPr>
          <p:cNvPr id="7" name="Content Placeholder 6"/>
          <p:cNvSpPr>
            <a:spLocks noGrp="1"/>
          </p:cNvSpPr>
          <p:nvPr>
            <p:ph sz="quarter" idx="4"/>
          </p:nvPr>
        </p:nvSpPr>
        <p:spPr>
          <a:xfrm>
            <a:off x="4645025" y="1219200"/>
            <a:ext cx="4041775" cy="5486400"/>
          </a:xfrm>
        </p:spPr>
        <p:txBody>
          <a:bodyPr>
            <a:normAutofit fontScale="25000" lnSpcReduction="20000"/>
          </a:bodyPr>
          <a:lstStyle/>
          <a:p>
            <a:r>
              <a:rPr lang="en-US" sz="4000" dirty="0" smtClean="0"/>
              <a:t>Duration </a:t>
            </a:r>
            <a:r>
              <a:rPr lang="en-US" sz="4000" dirty="0"/>
              <a:t>of Continued </a:t>
            </a:r>
            <a:r>
              <a:rPr lang="en-US" sz="4000" dirty="0" smtClean="0"/>
              <a:t>Symptoms …38</a:t>
            </a:r>
            <a:endParaRPr lang="en-US" sz="4000" dirty="0"/>
          </a:p>
          <a:p>
            <a:r>
              <a:rPr lang="en-US" sz="4000" dirty="0" smtClean="0"/>
              <a:t>Progression of Symptoms …39</a:t>
            </a:r>
          </a:p>
          <a:p>
            <a:r>
              <a:rPr lang="en-US" sz="4000" dirty="0" smtClean="0"/>
              <a:t>Symptoms …40</a:t>
            </a:r>
          </a:p>
          <a:p>
            <a:r>
              <a:rPr lang="en-US" sz="4000" dirty="0" smtClean="0"/>
              <a:t>Worst Symptom …41</a:t>
            </a:r>
          </a:p>
          <a:p>
            <a:r>
              <a:rPr lang="en-US" sz="4000" dirty="0" smtClean="0"/>
              <a:t>Sites of Tendon Pain …42</a:t>
            </a:r>
          </a:p>
          <a:p>
            <a:r>
              <a:rPr lang="en-US" sz="4000" dirty="0" smtClean="0"/>
              <a:t>Sites of Neuropathic Pain …43</a:t>
            </a:r>
          </a:p>
          <a:p>
            <a:r>
              <a:rPr lang="en-US" sz="4000" dirty="0" smtClean="0"/>
              <a:t>Menstruation, Fertility, and Menopause …44</a:t>
            </a:r>
          </a:p>
          <a:p>
            <a:r>
              <a:rPr lang="en-US" sz="4000" dirty="0" err="1" smtClean="0"/>
              <a:t>Microtears</a:t>
            </a:r>
            <a:r>
              <a:rPr lang="en-US" sz="4000" dirty="0" smtClean="0"/>
              <a:t> …45</a:t>
            </a:r>
          </a:p>
          <a:p>
            <a:r>
              <a:rPr lang="en-US" sz="4000" dirty="0" smtClean="0"/>
              <a:t>Number of Tendon Ruptures …46</a:t>
            </a:r>
          </a:p>
          <a:p>
            <a:r>
              <a:rPr lang="en-US" sz="4000" dirty="0" smtClean="0"/>
              <a:t>Timing of Tendon Ruptures …47</a:t>
            </a:r>
          </a:p>
          <a:p>
            <a:r>
              <a:rPr lang="en-US" sz="4000" dirty="0" smtClean="0"/>
              <a:t>Signs of Impending Tendon Rupture …48</a:t>
            </a:r>
          </a:p>
          <a:p>
            <a:r>
              <a:rPr lang="en-US" sz="4000" dirty="0" smtClean="0"/>
              <a:t>Number of Doctors Consulted …49</a:t>
            </a:r>
          </a:p>
          <a:p>
            <a:r>
              <a:rPr lang="en-US" sz="4000" dirty="0" smtClean="0"/>
              <a:t>Any Doctor who Believes in FQ Toxicity …50</a:t>
            </a:r>
          </a:p>
          <a:p>
            <a:r>
              <a:rPr lang="en-US" sz="4000" dirty="0" smtClean="0"/>
              <a:t>% of Doctors who Believe in FQ Toxicity …51</a:t>
            </a:r>
          </a:p>
          <a:p>
            <a:r>
              <a:rPr lang="en-US" sz="4000" dirty="0" smtClean="0"/>
              <a:t>Diagnosis of FQ Toxicity …52</a:t>
            </a:r>
          </a:p>
          <a:p>
            <a:r>
              <a:rPr lang="en-US" sz="4000" dirty="0" smtClean="0"/>
              <a:t>Doctors Found to be Helpful …53</a:t>
            </a:r>
          </a:p>
          <a:p>
            <a:r>
              <a:rPr lang="en-US" sz="4000" dirty="0" smtClean="0"/>
              <a:t>Subsequent FQ Prescriptions …54</a:t>
            </a:r>
          </a:p>
          <a:p>
            <a:r>
              <a:rPr lang="en-US" sz="4000" dirty="0" smtClean="0"/>
              <a:t>Alternative Diagnoses Considered …55</a:t>
            </a:r>
          </a:p>
          <a:p>
            <a:r>
              <a:rPr lang="en-US" sz="4000" dirty="0" smtClean="0"/>
              <a:t>Abnormal Test Results …56</a:t>
            </a:r>
          </a:p>
          <a:p>
            <a:r>
              <a:rPr lang="en-US" sz="4000" dirty="0" smtClean="0"/>
              <a:t>Treatments Utilized …57</a:t>
            </a:r>
          </a:p>
          <a:p>
            <a:r>
              <a:rPr lang="en-US" sz="4000" dirty="0" smtClean="0"/>
              <a:t>Helpful Treatments …58</a:t>
            </a:r>
          </a:p>
          <a:p>
            <a:r>
              <a:rPr lang="en-US" sz="4000" dirty="0" smtClean="0"/>
              <a:t>Most Helpful Treatment …59</a:t>
            </a:r>
          </a:p>
          <a:p>
            <a:r>
              <a:rPr lang="en-US" sz="4000" dirty="0" smtClean="0"/>
              <a:t>Treatments that Worsened Symptoms …60</a:t>
            </a:r>
          </a:p>
          <a:p>
            <a:r>
              <a:rPr lang="en-US" sz="4000" dirty="0" smtClean="0"/>
              <a:t>Surgery …61</a:t>
            </a:r>
          </a:p>
          <a:p>
            <a:r>
              <a:rPr lang="en-US" sz="4000" dirty="0" smtClean="0"/>
              <a:t>Complications After Surgery …62</a:t>
            </a:r>
          </a:p>
          <a:p>
            <a:r>
              <a:rPr lang="en-US" sz="4000" dirty="0" smtClean="0"/>
              <a:t>Work and Living Situation …63</a:t>
            </a:r>
          </a:p>
          <a:p>
            <a:r>
              <a:rPr lang="en-US" sz="4000" dirty="0" smtClean="0"/>
              <a:t>Impact on Relationships …64</a:t>
            </a:r>
          </a:p>
          <a:p>
            <a:r>
              <a:rPr lang="en-US" sz="4000" dirty="0" smtClean="0"/>
              <a:t>Emotional/ Psychological Impact …65</a:t>
            </a:r>
          </a:p>
          <a:p>
            <a:r>
              <a:rPr lang="en-US" sz="4000" dirty="0" smtClean="0"/>
              <a:t>Disability …66</a:t>
            </a:r>
          </a:p>
          <a:p>
            <a:r>
              <a:rPr lang="en-US" sz="4000" dirty="0" smtClean="0"/>
              <a:t>Legal Actions …67</a:t>
            </a:r>
          </a:p>
          <a:p>
            <a:r>
              <a:rPr lang="en-US" sz="4000" dirty="0" smtClean="0"/>
              <a:t>Nomenclature …68</a:t>
            </a:r>
          </a:p>
          <a:p>
            <a:r>
              <a:rPr lang="en-US" sz="4000" dirty="0" smtClean="0"/>
              <a:t>Future of FQ’s …69</a:t>
            </a:r>
          </a:p>
          <a:p>
            <a:r>
              <a:rPr lang="en-US" sz="4000" dirty="0" smtClean="0"/>
              <a:t>Suggestions for Future Surveys …70</a:t>
            </a:r>
          </a:p>
          <a:p>
            <a:r>
              <a:rPr lang="en-US" sz="4000" dirty="0" smtClean="0"/>
              <a:t>Disclosure </a:t>
            </a:r>
            <a:r>
              <a:rPr lang="en-US" sz="4000" dirty="0" smtClean="0"/>
              <a:t>…71</a:t>
            </a:r>
          </a:p>
          <a:p>
            <a:endParaRPr lang="en-US" sz="4000" dirty="0" smtClean="0"/>
          </a:p>
          <a:p>
            <a:endParaRPr lang="en-US" sz="36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B2BF9EED-103A-49F3-9B9B-626356792D3F}" type="slidenum">
              <a:rPr lang="en-US" smtClean="0"/>
              <a:t>2</a:t>
            </a:fld>
            <a:endParaRPr lang="en-US" dirty="0"/>
          </a:p>
        </p:txBody>
      </p:sp>
    </p:spTree>
    <p:extLst>
      <p:ext uri="{BB962C8B-B14F-4D97-AF65-F5344CB8AC3E}">
        <p14:creationId xmlns:p14="http://schemas.microsoft.com/office/powerpoint/2010/main" val="2705171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Treatment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For everybody, how many days did you take the </a:t>
            </a:r>
            <a:r>
              <a:rPr lang="en-US" dirty="0" err="1" smtClean="0"/>
              <a:t>fluoroquinolone</a:t>
            </a:r>
            <a:r>
              <a:rPr lang="en-US" dirty="0" smtClean="0"/>
              <a: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233480187"/>
              </p:ext>
            </p:extLst>
          </p:nvPr>
        </p:nvGraphicFramePr>
        <p:xfrm>
          <a:off x="457200" y="2174875"/>
          <a:ext cx="4040187" cy="249428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Duration</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&lt;5 Days</a:t>
                      </a:r>
                      <a:endParaRPr lang="en-US" dirty="0"/>
                    </a:p>
                  </a:txBody>
                  <a:tcPr/>
                </a:tc>
                <a:tc>
                  <a:txBody>
                    <a:bodyPr/>
                    <a:lstStyle/>
                    <a:p>
                      <a:r>
                        <a:rPr lang="en-US" dirty="0" smtClean="0"/>
                        <a:t>42</a:t>
                      </a:r>
                      <a:endParaRPr lang="en-US" dirty="0"/>
                    </a:p>
                  </a:txBody>
                  <a:tcPr/>
                </a:tc>
                <a:tc>
                  <a:txBody>
                    <a:bodyPr/>
                    <a:lstStyle/>
                    <a:p>
                      <a:r>
                        <a:rPr lang="en-US" dirty="0" smtClean="0"/>
                        <a:t>31</a:t>
                      </a:r>
                      <a:endParaRPr lang="en-US" dirty="0"/>
                    </a:p>
                  </a:txBody>
                  <a:tcPr/>
                </a:tc>
              </a:tr>
              <a:tr h="370840">
                <a:tc>
                  <a:txBody>
                    <a:bodyPr/>
                    <a:lstStyle/>
                    <a:p>
                      <a:r>
                        <a:rPr lang="en-US" dirty="0" smtClean="0"/>
                        <a:t>5-7 Days</a:t>
                      </a:r>
                      <a:endParaRPr lang="en-US" dirty="0"/>
                    </a:p>
                  </a:txBody>
                  <a:tcPr/>
                </a:tc>
                <a:tc>
                  <a:txBody>
                    <a:bodyPr/>
                    <a:lstStyle/>
                    <a:p>
                      <a:r>
                        <a:rPr lang="en-US" dirty="0" smtClean="0"/>
                        <a:t>34</a:t>
                      </a:r>
                      <a:endParaRPr lang="en-US" dirty="0"/>
                    </a:p>
                  </a:txBody>
                  <a:tcPr/>
                </a:tc>
                <a:tc>
                  <a:txBody>
                    <a:bodyPr/>
                    <a:lstStyle/>
                    <a:p>
                      <a:r>
                        <a:rPr lang="en-US" dirty="0" smtClean="0"/>
                        <a:t>25</a:t>
                      </a:r>
                      <a:endParaRPr lang="en-US" dirty="0"/>
                    </a:p>
                  </a:txBody>
                  <a:tcPr/>
                </a:tc>
              </a:tr>
              <a:tr h="370840">
                <a:tc>
                  <a:txBody>
                    <a:bodyPr/>
                    <a:lstStyle/>
                    <a:p>
                      <a:r>
                        <a:rPr lang="en-US" dirty="0" smtClean="0"/>
                        <a:t>8-10 Days</a:t>
                      </a:r>
                      <a:endParaRPr lang="en-US" dirty="0"/>
                    </a:p>
                  </a:txBody>
                  <a:tcPr/>
                </a:tc>
                <a:tc>
                  <a:txBody>
                    <a:bodyPr/>
                    <a:lstStyle/>
                    <a:p>
                      <a:r>
                        <a:rPr lang="en-US" dirty="0" smtClean="0"/>
                        <a:t>22</a:t>
                      </a:r>
                      <a:endParaRPr lang="en-US" dirty="0"/>
                    </a:p>
                  </a:txBody>
                  <a:tcPr/>
                </a:tc>
                <a:tc>
                  <a:txBody>
                    <a:bodyPr/>
                    <a:lstStyle/>
                    <a:p>
                      <a:r>
                        <a:rPr lang="en-US" dirty="0" smtClean="0"/>
                        <a:t>16</a:t>
                      </a:r>
                      <a:endParaRPr lang="en-US" dirty="0"/>
                    </a:p>
                  </a:txBody>
                  <a:tcPr/>
                </a:tc>
              </a:tr>
              <a:tr h="370840">
                <a:tc>
                  <a:txBody>
                    <a:bodyPr/>
                    <a:lstStyle/>
                    <a:p>
                      <a:r>
                        <a:rPr lang="en-US" dirty="0" smtClean="0"/>
                        <a:t>11-14 Days</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370840">
                <a:tc>
                  <a:txBody>
                    <a:bodyPr/>
                    <a:lstStyle/>
                    <a:p>
                      <a:r>
                        <a:rPr lang="en-US" dirty="0" smtClean="0"/>
                        <a:t>&gt;14 Days</a:t>
                      </a:r>
                      <a:endParaRPr lang="en-US" dirty="0"/>
                    </a:p>
                  </a:txBody>
                  <a:tcPr/>
                </a:tc>
                <a:tc>
                  <a:txBody>
                    <a:bodyPr/>
                    <a:lstStyle/>
                    <a:p>
                      <a:r>
                        <a:rPr lang="en-US" dirty="0" smtClean="0"/>
                        <a:t>27</a:t>
                      </a:r>
                      <a:endParaRPr lang="en-US" dirty="0"/>
                    </a:p>
                  </a:txBody>
                  <a:tcPr/>
                </a:tc>
                <a:tc>
                  <a:txBody>
                    <a:bodyPr/>
                    <a:lstStyle/>
                    <a:p>
                      <a:r>
                        <a:rPr lang="en-US" dirty="0" smtClean="0"/>
                        <a:t>20</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FQ </a:t>
            </a:r>
            <a:r>
              <a:rPr lang="en-US" dirty="0"/>
              <a:t>toxicity </a:t>
            </a:r>
            <a:r>
              <a:rPr lang="en-US" dirty="0" smtClean="0"/>
              <a:t>occurred regardless of the duration of treatment.  </a:t>
            </a:r>
            <a:r>
              <a:rPr lang="en-US" dirty="0"/>
              <a:t>This data does not suggest that toxicity </a:t>
            </a:r>
            <a:r>
              <a:rPr lang="en-US" dirty="0" smtClean="0"/>
              <a:t>is related to the duration of treatment.  Of the 42 people who took the FQ for less than 5 days, 36 (88%) stopped the FQ early as a result of side effects.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20</a:t>
            </a:fld>
            <a:endParaRPr lang="en-US"/>
          </a:p>
        </p:txBody>
      </p:sp>
    </p:spTree>
    <p:extLst>
      <p:ext uri="{BB962C8B-B14F-4D97-AF65-F5344CB8AC3E}">
        <p14:creationId xmlns:p14="http://schemas.microsoft.com/office/powerpoint/2010/main" val="2544201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Side Effects During Treatment</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Did you notice any side effects DURING treatment?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701190704"/>
              </p:ext>
            </p:extLst>
          </p:nvPr>
        </p:nvGraphicFramePr>
        <p:xfrm>
          <a:off x="457200" y="2174875"/>
          <a:ext cx="4040187" cy="2910840"/>
        </p:xfrm>
        <a:graphic>
          <a:graphicData uri="http://schemas.openxmlformats.org/drawingml/2006/table">
            <a:tbl>
              <a:tblPr firstRow="1" bandRow="1">
                <a:tableStyleId>{073A0DAA-6AF3-43AB-8588-CEC1D06C72B9}</a:tableStyleId>
              </a:tblPr>
              <a:tblGrid>
                <a:gridCol w="1981200"/>
                <a:gridCol w="1143000"/>
                <a:gridCol w="915987"/>
              </a:tblGrid>
              <a:tr h="370840">
                <a:tc>
                  <a:txBody>
                    <a:bodyPr/>
                    <a:lstStyle/>
                    <a:p>
                      <a:r>
                        <a:rPr lang="en-US" dirty="0" smtClean="0"/>
                        <a:t>Side Effects</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600" dirty="0" smtClean="0"/>
                        <a:t>Yes but I did not know what they were</a:t>
                      </a:r>
                      <a:endParaRPr lang="en-US" sz="1600" dirty="0"/>
                    </a:p>
                  </a:txBody>
                  <a:tcPr/>
                </a:tc>
                <a:tc>
                  <a:txBody>
                    <a:bodyPr/>
                    <a:lstStyle/>
                    <a:p>
                      <a:r>
                        <a:rPr lang="en-US" dirty="0" smtClean="0"/>
                        <a:t>59</a:t>
                      </a:r>
                      <a:endParaRPr lang="en-US" dirty="0"/>
                    </a:p>
                  </a:txBody>
                  <a:tcPr/>
                </a:tc>
                <a:tc>
                  <a:txBody>
                    <a:bodyPr/>
                    <a:lstStyle/>
                    <a:p>
                      <a:r>
                        <a:rPr lang="en-US" dirty="0" smtClean="0"/>
                        <a:t>43</a:t>
                      </a:r>
                      <a:endParaRPr lang="en-US" dirty="0"/>
                    </a:p>
                  </a:txBody>
                  <a:tcPr/>
                </a:tc>
              </a:tr>
              <a:tr h="370840">
                <a:tc>
                  <a:txBody>
                    <a:bodyPr/>
                    <a:lstStyle/>
                    <a:p>
                      <a:r>
                        <a:rPr lang="en-US" sz="1600" dirty="0" smtClean="0"/>
                        <a:t>Yes, I knew they were from</a:t>
                      </a:r>
                      <a:r>
                        <a:rPr lang="en-US" sz="1600" baseline="0" dirty="0" smtClean="0"/>
                        <a:t> the medication</a:t>
                      </a:r>
                      <a:endParaRPr lang="en-US" sz="1600" dirty="0"/>
                    </a:p>
                  </a:txBody>
                  <a:tcPr/>
                </a:tc>
                <a:tc>
                  <a:txBody>
                    <a:bodyPr/>
                    <a:lstStyle/>
                    <a:p>
                      <a:r>
                        <a:rPr lang="en-US" dirty="0" smtClean="0"/>
                        <a:t>51</a:t>
                      </a:r>
                      <a:endParaRPr lang="en-US" dirty="0"/>
                    </a:p>
                  </a:txBody>
                  <a:tcPr/>
                </a:tc>
                <a:tc>
                  <a:txBody>
                    <a:bodyPr/>
                    <a:lstStyle/>
                    <a:p>
                      <a:r>
                        <a:rPr lang="en-US" dirty="0" smtClean="0"/>
                        <a:t>38</a:t>
                      </a:r>
                      <a:endParaRPr lang="en-US" dirty="0"/>
                    </a:p>
                  </a:txBody>
                  <a:tcPr/>
                </a:tc>
              </a:tr>
              <a:tr h="370840">
                <a:tc>
                  <a:txBody>
                    <a:bodyPr/>
                    <a:lstStyle/>
                    <a:p>
                      <a:r>
                        <a:rPr lang="en-US" sz="1600" dirty="0" smtClean="0"/>
                        <a:t>No</a:t>
                      </a:r>
                      <a:endParaRPr lang="en-US" sz="1600" dirty="0"/>
                    </a:p>
                  </a:txBody>
                  <a:tcPr/>
                </a:tc>
                <a:tc>
                  <a:txBody>
                    <a:bodyPr/>
                    <a:lstStyle/>
                    <a:p>
                      <a:r>
                        <a:rPr lang="en-US" dirty="0" smtClean="0"/>
                        <a:t>21</a:t>
                      </a:r>
                      <a:endParaRPr lang="en-US" dirty="0"/>
                    </a:p>
                  </a:txBody>
                  <a:tcPr/>
                </a:tc>
                <a:tc>
                  <a:txBody>
                    <a:bodyPr/>
                    <a:lstStyle/>
                    <a:p>
                      <a:r>
                        <a:rPr lang="en-US" dirty="0" smtClean="0"/>
                        <a:t>15</a:t>
                      </a:r>
                      <a:endParaRPr lang="en-US" dirty="0"/>
                    </a:p>
                  </a:txBody>
                  <a:tcPr/>
                </a:tc>
              </a:tr>
              <a:tr h="370840">
                <a:tc>
                  <a:txBody>
                    <a:bodyPr/>
                    <a:lstStyle/>
                    <a:p>
                      <a:r>
                        <a:rPr lang="en-US" sz="1600" dirty="0" smtClean="0"/>
                        <a:t>Don’t remember</a:t>
                      </a:r>
                      <a:endParaRPr lang="en-US" sz="1600"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r h="370840">
                <a:tc>
                  <a:txBody>
                    <a:bodyPr/>
                    <a:lstStyle/>
                    <a:p>
                      <a:r>
                        <a:rPr lang="en-US" sz="1600" dirty="0" smtClean="0"/>
                        <a:t>Unsure</a:t>
                      </a:r>
                      <a:endParaRPr lang="en-US" sz="1600"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participants (81%) had side effects during treatment. Of the 51 patients who knew that the symptoms were from the FQ, 43 (84%) stopped the medication early. </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21</a:t>
            </a:fld>
            <a:endParaRPr lang="en-US"/>
          </a:p>
        </p:txBody>
      </p:sp>
    </p:spTree>
    <p:extLst>
      <p:ext uri="{BB962C8B-B14F-4D97-AF65-F5344CB8AC3E}">
        <p14:creationId xmlns:p14="http://schemas.microsoft.com/office/powerpoint/2010/main" val="3940820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Cessation of </a:t>
            </a:r>
            <a:r>
              <a:rPr lang="en-US" dirty="0" err="1" smtClean="0"/>
              <a:t>Fluoroquinolone</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this question ONLY if you had a side effect during treatment. Did you stop the medication early because of side effects?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041862473"/>
              </p:ext>
            </p:extLst>
          </p:nvPr>
        </p:nvGraphicFramePr>
        <p:xfrm>
          <a:off x="457200" y="2174875"/>
          <a:ext cx="4040187" cy="202184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Medication Stopped</a:t>
                      </a:r>
                      <a:endParaRPr lang="en-US" dirty="0"/>
                    </a:p>
                  </a:txBody>
                  <a:tcPr/>
                </a:tc>
                <a:tc>
                  <a:txBody>
                    <a:bodyPr/>
                    <a:lstStyle/>
                    <a:p>
                      <a:r>
                        <a:rPr lang="en-US" dirty="0" smtClean="0"/>
                        <a:t>Number (n=116)</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67</a:t>
                      </a:r>
                      <a:endParaRPr lang="en-US" dirty="0"/>
                    </a:p>
                  </a:txBody>
                  <a:tcPr/>
                </a:tc>
                <a:tc>
                  <a:txBody>
                    <a:bodyPr/>
                    <a:lstStyle/>
                    <a:p>
                      <a:r>
                        <a:rPr lang="en-US" dirty="0" smtClean="0"/>
                        <a:t>58</a:t>
                      </a:r>
                      <a:endParaRPr lang="en-US" dirty="0"/>
                    </a:p>
                  </a:txBody>
                  <a:tcPr/>
                </a:tc>
              </a:tr>
              <a:tr h="370840">
                <a:tc>
                  <a:txBody>
                    <a:bodyPr/>
                    <a:lstStyle/>
                    <a:p>
                      <a:r>
                        <a:rPr lang="en-US" dirty="0" smtClean="0"/>
                        <a:t>No</a:t>
                      </a:r>
                      <a:endParaRPr lang="en-US" dirty="0"/>
                    </a:p>
                  </a:txBody>
                  <a:tcPr/>
                </a:tc>
                <a:tc>
                  <a:txBody>
                    <a:bodyPr/>
                    <a:lstStyle/>
                    <a:p>
                      <a:r>
                        <a:rPr lang="en-US" dirty="0" smtClean="0"/>
                        <a:t>47</a:t>
                      </a:r>
                      <a:endParaRPr lang="en-US" dirty="0"/>
                    </a:p>
                  </a:txBody>
                  <a:tcPr/>
                </a:tc>
                <a:tc>
                  <a:txBody>
                    <a:bodyPr/>
                    <a:lstStyle/>
                    <a:p>
                      <a:r>
                        <a:rPr lang="en-US" dirty="0" smtClean="0"/>
                        <a:t>41</a:t>
                      </a:r>
                      <a:endParaRPr lang="en-US" dirty="0"/>
                    </a:p>
                  </a:txBody>
                  <a:tcPr/>
                </a:tc>
              </a:tr>
              <a:tr h="370840">
                <a:tc>
                  <a:txBody>
                    <a:bodyPr/>
                    <a:lstStyle/>
                    <a:p>
                      <a:r>
                        <a:rPr lang="en-US" dirty="0" smtClean="0"/>
                        <a:t>Don’t remember</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While 81% of participants had side effects during treatment, only 58% of participants stopped the FQ early due to side effects. Of the 67 patients who stopped the FQ early, 1% were warned about side effects by their physician, 4% were warned by their pharmacist, 46% read the drug information sheet with the prescription, and 28% said they knew about the side effects from ANY source when they started the medication.  </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22</a:t>
            </a:fld>
            <a:endParaRPr lang="en-US"/>
          </a:p>
        </p:txBody>
      </p:sp>
    </p:spTree>
    <p:extLst>
      <p:ext uri="{BB962C8B-B14F-4D97-AF65-F5344CB8AC3E}">
        <p14:creationId xmlns:p14="http://schemas.microsoft.com/office/powerpoint/2010/main" val="2797816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Prescribing Doctor</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Who prescribed the </a:t>
            </a:r>
            <a:r>
              <a:rPr lang="en-US" dirty="0" err="1" smtClean="0"/>
              <a:t>fluoroquinolone</a:t>
            </a:r>
            <a:r>
              <a:rPr lang="en-US" dirty="0" smtClean="0"/>
              <a:t>? (The first time you were </a:t>
            </a:r>
            <a:r>
              <a:rPr lang="en-US" dirty="0" err="1" smtClean="0"/>
              <a:t>floxed</a:t>
            </a:r>
            <a:r>
              <a:rPr lang="en-US" dirty="0" smtClean="0"/>
              <a: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044929147"/>
              </p:ext>
            </p:extLst>
          </p:nvPr>
        </p:nvGraphicFramePr>
        <p:xfrm>
          <a:off x="457200" y="2174875"/>
          <a:ext cx="4040187" cy="4272280"/>
        </p:xfrm>
        <a:graphic>
          <a:graphicData uri="http://schemas.openxmlformats.org/drawingml/2006/table">
            <a:tbl>
              <a:tblPr firstRow="1" bandRow="1">
                <a:tableStyleId>{073A0DAA-6AF3-43AB-8588-CEC1D06C72B9}</a:tableStyleId>
              </a:tblPr>
              <a:tblGrid>
                <a:gridCol w="1905000"/>
                <a:gridCol w="1066800"/>
                <a:gridCol w="1068387"/>
              </a:tblGrid>
              <a:tr h="370840">
                <a:tc>
                  <a:txBody>
                    <a:bodyPr/>
                    <a:lstStyle/>
                    <a:p>
                      <a:r>
                        <a:rPr lang="en-US" dirty="0" smtClean="0"/>
                        <a:t>Who Prescribed</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400" dirty="0" smtClean="0"/>
                        <a:t>Primary care doctor</a:t>
                      </a:r>
                      <a:endParaRPr lang="en-US" sz="1400" dirty="0"/>
                    </a:p>
                  </a:txBody>
                  <a:tcPr/>
                </a:tc>
                <a:tc>
                  <a:txBody>
                    <a:bodyPr/>
                    <a:lstStyle/>
                    <a:p>
                      <a:r>
                        <a:rPr lang="en-US" dirty="0" smtClean="0"/>
                        <a:t>66</a:t>
                      </a:r>
                      <a:endParaRPr lang="en-US" dirty="0"/>
                    </a:p>
                  </a:txBody>
                  <a:tcPr/>
                </a:tc>
                <a:tc>
                  <a:txBody>
                    <a:bodyPr/>
                    <a:lstStyle/>
                    <a:p>
                      <a:r>
                        <a:rPr lang="en-US" dirty="0" smtClean="0"/>
                        <a:t>49</a:t>
                      </a:r>
                      <a:endParaRPr lang="en-US" dirty="0"/>
                    </a:p>
                  </a:txBody>
                  <a:tcPr/>
                </a:tc>
              </a:tr>
              <a:tr h="370840">
                <a:tc>
                  <a:txBody>
                    <a:bodyPr/>
                    <a:lstStyle/>
                    <a:p>
                      <a:r>
                        <a:rPr lang="en-US" sz="1400" dirty="0" smtClean="0"/>
                        <a:t>Hospitalist</a:t>
                      </a:r>
                      <a:endParaRPr lang="en-US" sz="1400" dirty="0"/>
                    </a:p>
                  </a:txBody>
                  <a:tcPr/>
                </a:tc>
                <a:tc>
                  <a:txBody>
                    <a:bodyPr/>
                    <a:lstStyle/>
                    <a:p>
                      <a:r>
                        <a:rPr lang="en-US" dirty="0" smtClean="0"/>
                        <a:t>14</a:t>
                      </a:r>
                      <a:endParaRPr lang="en-US" dirty="0"/>
                    </a:p>
                  </a:txBody>
                  <a:tcPr/>
                </a:tc>
                <a:tc>
                  <a:txBody>
                    <a:bodyPr/>
                    <a:lstStyle/>
                    <a:p>
                      <a:r>
                        <a:rPr lang="en-US" dirty="0" smtClean="0"/>
                        <a:t>10</a:t>
                      </a:r>
                      <a:endParaRPr lang="en-US" dirty="0"/>
                    </a:p>
                  </a:txBody>
                  <a:tcPr/>
                </a:tc>
              </a:tr>
              <a:tr h="370840">
                <a:tc>
                  <a:txBody>
                    <a:bodyPr/>
                    <a:lstStyle/>
                    <a:p>
                      <a:r>
                        <a:rPr lang="en-US" sz="1400" dirty="0" smtClean="0"/>
                        <a:t>ENT</a:t>
                      </a:r>
                      <a:endParaRPr lang="en-US" sz="1400"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r>
              <a:tr h="370840">
                <a:tc>
                  <a:txBody>
                    <a:bodyPr/>
                    <a:lstStyle/>
                    <a:p>
                      <a:r>
                        <a:rPr lang="en-US" sz="1400" dirty="0" smtClean="0"/>
                        <a:t>Urologist</a:t>
                      </a:r>
                      <a:endParaRPr lang="en-US" sz="1400"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370840">
                <a:tc>
                  <a:txBody>
                    <a:bodyPr/>
                    <a:lstStyle/>
                    <a:p>
                      <a:r>
                        <a:rPr lang="en-US" sz="1400" dirty="0" smtClean="0"/>
                        <a:t>General Surgeon</a:t>
                      </a:r>
                      <a:endParaRPr lang="en-US" sz="1400"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r h="370840">
                <a:tc>
                  <a:txBody>
                    <a:bodyPr/>
                    <a:lstStyle/>
                    <a:p>
                      <a:r>
                        <a:rPr lang="en-US" sz="1400" dirty="0" smtClean="0"/>
                        <a:t>Orthopedic</a:t>
                      </a:r>
                      <a:r>
                        <a:rPr lang="en-US" sz="1400" baseline="0" dirty="0" smtClean="0"/>
                        <a:t> surgeon</a:t>
                      </a:r>
                      <a:endParaRPr lang="en-US" sz="1400"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400" dirty="0" smtClean="0"/>
                        <a:t>Physician Assistant or Nurse Practitioner</a:t>
                      </a:r>
                      <a:endParaRPr lang="en-US" sz="1400"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r>
              <a:tr h="370840">
                <a:tc>
                  <a:txBody>
                    <a:bodyPr/>
                    <a:lstStyle/>
                    <a:p>
                      <a:r>
                        <a:rPr lang="en-US" sz="1400" dirty="0" smtClean="0"/>
                        <a:t>I received a FQ while under anesthesia</a:t>
                      </a:r>
                      <a:endParaRPr lang="en-US" sz="1400"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400" dirty="0" smtClean="0"/>
                        <a:t>Other</a:t>
                      </a:r>
                      <a:endParaRPr lang="en-US" sz="1400"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patients received FQ’s from their primary care doctors.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23</a:t>
            </a:fld>
            <a:endParaRPr lang="en-US"/>
          </a:p>
        </p:txBody>
      </p:sp>
    </p:spTree>
    <p:extLst>
      <p:ext uri="{BB962C8B-B14F-4D97-AF65-F5344CB8AC3E}">
        <p14:creationId xmlns:p14="http://schemas.microsoft.com/office/powerpoint/2010/main" val="230838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from Doctor</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Did your doctor warn you about side effects?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090149292"/>
              </p:ext>
            </p:extLst>
          </p:nvPr>
        </p:nvGraphicFramePr>
        <p:xfrm>
          <a:off x="457200" y="2174875"/>
          <a:ext cx="4040187" cy="202184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Doctor Warning</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r>
              <a:tr h="370840">
                <a:tc>
                  <a:txBody>
                    <a:bodyPr/>
                    <a:lstStyle/>
                    <a:p>
                      <a:r>
                        <a:rPr lang="en-US" dirty="0" smtClean="0"/>
                        <a:t>No</a:t>
                      </a:r>
                      <a:endParaRPr lang="en-US" dirty="0"/>
                    </a:p>
                  </a:txBody>
                  <a:tcPr/>
                </a:tc>
                <a:tc>
                  <a:txBody>
                    <a:bodyPr/>
                    <a:lstStyle/>
                    <a:p>
                      <a:r>
                        <a:rPr lang="en-US" dirty="0" smtClean="0"/>
                        <a:t>131</a:t>
                      </a:r>
                      <a:endParaRPr lang="en-US" dirty="0"/>
                    </a:p>
                  </a:txBody>
                  <a:tcPr/>
                </a:tc>
                <a:tc>
                  <a:txBody>
                    <a:bodyPr/>
                    <a:lstStyle/>
                    <a:p>
                      <a:r>
                        <a:rPr lang="en-US" dirty="0" smtClean="0"/>
                        <a:t>96</a:t>
                      </a:r>
                      <a:endParaRPr lang="en-US" dirty="0"/>
                    </a:p>
                  </a:txBody>
                  <a:tcPr/>
                </a:tc>
              </a:tr>
              <a:tr h="370840">
                <a:tc>
                  <a:txBody>
                    <a:bodyPr/>
                    <a:lstStyle/>
                    <a:p>
                      <a:r>
                        <a:rPr lang="en-US" dirty="0" smtClean="0"/>
                        <a:t>Can’t Remember</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Only 4% of participants were warned about side effects by their doctors.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24</a:t>
            </a:fld>
            <a:endParaRPr lang="en-US"/>
          </a:p>
        </p:txBody>
      </p:sp>
    </p:spTree>
    <p:extLst>
      <p:ext uri="{BB962C8B-B14F-4D97-AF65-F5344CB8AC3E}">
        <p14:creationId xmlns:p14="http://schemas.microsoft.com/office/powerpoint/2010/main" val="4064768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from Pharmacist</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Did your pharmacist warn you about side effects?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040505868"/>
              </p:ext>
            </p:extLst>
          </p:nvPr>
        </p:nvGraphicFramePr>
        <p:xfrm>
          <a:off x="457200" y="2174875"/>
          <a:ext cx="4040187" cy="202184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Pharmacist Warning</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Yes </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r>
              <a:tr h="370840">
                <a:tc>
                  <a:txBody>
                    <a:bodyPr/>
                    <a:lstStyle/>
                    <a:p>
                      <a:r>
                        <a:rPr lang="en-US" dirty="0" smtClean="0"/>
                        <a:t>No</a:t>
                      </a:r>
                      <a:endParaRPr lang="en-US" dirty="0"/>
                    </a:p>
                  </a:txBody>
                  <a:tcPr/>
                </a:tc>
                <a:tc>
                  <a:txBody>
                    <a:bodyPr/>
                    <a:lstStyle/>
                    <a:p>
                      <a:r>
                        <a:rPr lang="en-US" dirty="0" smtClean="0"/>
                        <a:t>130</a:t>
                      </a:r>
                      <a:endParaRPr lang="en-US" dirty="0"/>
                    </a:p>
                  </a:txBody>
                  <a:tcPr/>
                </a:tc>
                <a:tc>
                  <a:txBody>
                    <a:bodyPr/>
                    <a:lstStyle/>
                    <a:p>
                      <a:r>
                        <a:rPr lang="en-US" dirty="0" smtClean="0"/>
                        <a:t>96</a:t>
                      </a:r>
                      <a:endParaRPr lang="en-US" dirty="0"/>
                    </a:p>
                  </a:txBody>
                  <a:tcPr/>
                </a:tc>
              </a:tr>
              <a:tr h="370840">
                <a:tc>
                  <a:txBody>
                    <a:bodyPr/>
                    <a:lstStyle/>
                    <a:p>
                      <a:r>
                        <a:rPr lang="en-US" dirty="0" smtClean="0"/>
                        <a:t>Can’t Remember</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a:t>Only 4% of participants were warned about side effects by </a:t>
            </a:r>
            <a:r>
              <a:rPr lang="en-US" dirty="0" smtClean="0"/>
              <a:t>their pharmacists.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25</a:t>
            </a:fld>
            <a:endParaRPr lang="en-US"/>
          </a:p>
        </p:txBody>
      </p:sp>
    </p:spTree>
    <p:extLst>
      <p:ext uri="{BB962C8B-B14F-4D97-AF65-F5344CB8AC3E}">
        <p14:creationId xmlns:p14="http://schemas.microsoft.com/office/powerpoint/2010/main" val="2534198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Drug Information Sheet</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Did you read the side effects on the drug information sheet with your prescription?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564199003"/>
              </p:ext>
            </p:extLst>
          </p:nvPr>
        </p:nvGraphicFramePr>
        <p:xfrm>
          <a:off x="457200" y="2174875"/>
          <a:ext cx="4040187" cy="2484120"/>
        </p:xfrm>
        <a:graphic>
          <a:graphicData uri="http://schemas.openxmlformats.org/drawingml/2006/table">
            <a:tbl>
              <a:tblPr firstRow="1" bandRow="1">
                <a:tableStyleId>{073A0DAA-6AF3-43AB-8588-CEC1D06C72B9}</a:tableStyleId>
              </a:tblPr>
              <a:tblGrid>
                <a:gridCol w="1905000"/>
                <a:gridCol w="1066800"/>
                <a:gridCol w="1068387"/>
              </a:tblGrid>
              <a:tr h="370840">
                <a:tc>
                  <a:txBody>
                    <a:bodyPr/>
                    <a:lstStyle/>
                    <a:p>
                      <a:r>
                        <a:rPr lang="en-US" dirty="0" smtClean="0"/>
                        <a:t>Drug Information Sheet</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400" dirty="0" smtClean="0"/>
                        <a:t>Yes</a:t>
                      </a:r>
                      <a:endParaRPr lang="en-US" sz="1400" dirty="0"/>
                    </a:p>
                  </a:txBody>
                  <a:tcPr/>
                </a:tc>
                <a:tc>
                  <a:txBody>
                    <a:bodyPr/>
                    <a:lstStyle/>
                    <a:p>
                      <a:r>
                        <a:rPr lang="en-US" dirty="0" smtClean="0"/>
                        <a:t>57</a:t>
                      </a:r>
                      <a:endParaRPr lang="en-US" dirty="0"/>
                    </a:p>
                  </a:txBody>
                  <a:tcPr/>
                </a:tc>
                <a:tc>
                  <a:txBody>
                    <a:bodyPr/>
                    <a:lstStyle/>
                    <a:p>
                      <a:r>
                        <a:rPr lang="en-US" dirty="0" smtClean="0"/>
                        <a:t>42</a:t>
                      </a:r>
                      <a:endParaRPr lang="en-US" dirty="0"/>
                    </a:p>
                  </a:txBody>
                  <a:tcPr/>
                </a:tc>
              </a:tr>
              <a:tr h="370840">
                <a:tc>
                  <a:txBody>
                    <a:bodyPr/>
                    <a:lstStyle/>
                    <a:p>
                      <a:r>
                        <a:rPr lang="en-US" sz="1400" dirty="0" smtClean="0"/>
                        <a:t>No</a:t>
                      </a:r>
                      <a:endParaRPr lang="en-US" sz="1400" dirty="0"/>
                    </a:p>
                  </a:txBody>
                  <a:tcPr/>
                </a:tc>
                <a:tc>
                  <a:txBody>
                    <a:bodyPr/>
                    <a:lstStyle/>
                    <a:p>
                      <a:r>
                        <a:rPr lang="en-US" dirty="0" smtClean="0"/>
                        <a:t>38</a:t>
                      </a:r>
                      <a:endParaRPr lang="en-US" dirty="0"/>
                    </a:p>
                  </a:txBody>
                  <a:tcPr/>
                </a:tc>
                <a:tc>
                  <a:txBody>
                    <a:bodyPr/>
                    <a:lstStyle/>
                    <a:p>
                      <a:r>
                        <a:rPr lang="en-US" dirty="0" smtClean="0"/>
                        <a:t>28</a:t>
                      </a:r>
                      <a:endParaRPr lang="en-US" dirty="0"/>
                    </a:p>
                  </a:txBody>
                  <a:tcPr/>
                </a:tc>
              </a:tr>
              <a:tr h="370840">
                <a:tc>
                  <a:txBody>
                    <a:bodyPr/>
                    <a:lstStyle/>
                    <a:p>
                      <a:r>
                        <a:rPr lang="en-US" sz="1400" dirty="0" smtClean="0"/>
                        <a:t>There was no drug information sheet to read</a:t>
                      </a:r>
                      <a:endParaRPr lang="en-US" sz="1400" dirty="0"/>
                    </a:p>
                  </a:txBody>
                  <a:tcPr/>
                </a:tc>
                <a:tc>
                  <a:txBody>
                    <a:bodyPr/>
                    <a:lstStyle/>
                    <a:p>
                      <a:r>
                        <a:rPr lang="en-US" dirty="0" smtClean="0"/>
                        <a:t>26</a:t>
                      </a:r>
                      <a:endParaRPr lang="en-US" dirty="0"/>
                    </a:p>
                  </a:txBody>
                  <a:tcPr/>
                </a:tc>
                <a:tc>
                  <a:txBody>
                    <a:bodyPr/>
                    <a:lstStyle/>
                    <a:p>
                      <a:r>
                        <a:rPr lang="en-US" dirty="0" smtClean="0"/>
                        <a:t>19</a:t>
                      </a:r>
                      <a:endParaRPr lang="en-US" dirty="0"/>
                    </a:p>
                  </a:txBody>
                  <a:tcPr/>
                </a:tc>
              </a:tr>
              <a:tr h="370840">
                <a:tc>
                  <a:txBody>
                    <a:bodyPr/>
                    <a:lstStyle/>
                    <a:p>
                      <a:r>
                        <a:rPr lang="en-US" sz="1400" dirty="0" smtClean="0"/>
                        <a:t>Can’t remember</a:t>
                      </a:r>
                      <a:endParaRPr lang="en-US" sz="1400"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Forty two percent of participants read the information on the enclosed sheet with their prescriptions.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26</a:t>
            </a:fld>
            <a:endParaRPr lang="en-US"/>
          </a:p>
        </p:txBody>
      </p:sp>
    </p:spTree>
    <p:extLst>
      <p:ext uri="{BB962C8B-B14F-4D97-AF65-F5344CB8AC3E}">
        <p14:creationId xmlns:p14="http://schemas.microsoft.com/office/powerpoint/2010/main" val="1992433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Side Effects</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Did you know about the side effects from ANY source when you took the medication?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673163096"/>
              </p:ext>
            </p:extLst>
          </p:nvPr>
        </p:nvGraphicFramePr>
        <p:xfrm>
          <a:off x="457200" y="2174875"/>
          <a:ext cx="4040187" cy="229616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Knowledge of Side Effects</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34</a:t>
                      </a:r>
                      <a:endParaRPr lang="en-US" dirty="0"/>
                    </a:p>
                  </a:txBody>
                  <a:tcPr/>
                </a:tc>
                <a:tc>
                  <a:txBody>
                    <a:bodyPr/>
                    <a:lstStyle/>
                    <a:p>
                      <a:r>
                        <a:rPr lang="en-US" dirty="0" smtClean="0"/>
                        <a:t>25</a:t>
                      </a:r>
                      <a:endParaRPr lang="en-US" dirty="0"/>
                    </a:p>
                  </a:txBody>
                  <a:tcPr/>
                </a:tc>
              </a:tr>
              <a:tr h="370840">
                <a:tc>
                  <a:txBody>
                    <a:bodyPr/>
                    <a:lstStyle/>
                    <a:p>
                      <a:r>
                        <a:rPr lang="en-US" dirty="0" smtClean="0"/>
                        <a:t>No</a:t>
                      </a:r>
                      <a:endParaRPr lang="en-US" dirty="0"/>
                    </a:p>
                  </a:txBody>
                  <a:tcPr/>
                </a:tc>
                <a:tc>
                  <a:txBody>
                    <a:bodyPr/>
                    <a:lstStyle/>
                    <a:p>
                      <a:r>
                        <a:rPr lang="en-US" dirty="0" smtClean="0"/>
                        <a:t>99</a:t>
                      </a:r>
                      <a:endParaRPr lang="en-US" dirty="0"/>
                    </a:p>
                  </a:txBody>
                  <a:tcPr/>
                </a:tc>
                <a:tc>
                  <a:txBody>
                    <a:bodyPr/>
                    <a:lstStyle/>
                    <a:p>
                      <a:r>
                        <a:rPr lang="en-US" dirty="0" smtClean="0"/>
                        <a:t>73</a:t>
                      </a:r>
                      <a:endParaRPr lang="en-US" dirty="0"/>
                    </a:p>
                  </a:txBody>
                  <a:tcPr/>
                </a:tc>
              </a:tr>
              <a:tr h="370840">
                <a:tc>
                  <a:txBody>
                    <a:bodyPr/>
                    <a:lstStyle/>
                    <a:p>
                      <a:r>
                        <a:rPr lang="en-US" dirty="0" smtClean="0"/>
                        <a:t>Can’t Remember</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While 42% of patients said they read the drug information sheet with their prescription, only 25% said that they knew about the side effects from any source when they started the medication. This either represents a misunderstanding of the survey questions OR it indicates that 17% of the patients who read the drug information sheet were not adequately informed by that sheet.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27</a:t>
            </a:fld>
            <a:endParaRPr lang="en-US"/>
          </a:p>
        </p:txBody>
      </p:sp>
    </p:spTree>
    <p:extLst>
      <p:ext uri="{BB962C8B-B14F-4D97-AF65-F5344CB8AC3E}">
        <p14:creationId xmlns:p14="http://schemas.microsoft.com/office/powerpoint/2010/main" val="503390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Infection</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Which type of infection did you have when you were prescribed the FQ?</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849913153"/>
              </p:ext>
            </p:extLst>
          </p:nvPr>
        </p:nvGraphicFramePr>
        <p:xfrm>
          <a:off x="457200" y="2174875"/>
          <a:ext cx="4040187" cy="4048760"/>
        </p:xfrm>
        <a:graphic>
          <a:graphicData uri="http://schemas.openxmlformats.org/drawingml/2006/table">
            <a:tbl>
              <a:tblPr firstRow="1" bandRow="1">
                <a:tableStyleId>{073A0DAA-6AF3-43AB-8588-CEC1D06C72B9}</a:tableStyleId>
              </a:tblPr>
              <a:tblGrid>
                <a:gridCol w="1752600"/>
                <a:gridCol w="1143000"/>
                <a:gridCol w="1144587"/>
              </a:tblGrid>
              <a:tr h="370840">
                <a:tc>
                  <a:txBody>
                    <a:bodyPr/>
                    <a:lstStyle/>
                    <a:p>
                      <a:r>
                        <a:rPr lang="en-US" dirty="0" smtClean="0"/>
                        <a:t>Infection</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200" dirty="0" smtClean="0"/>
                        <a:t>Sinus</a:t>
                      </a:r>
                      <a:endParaRPr lang="en-US" sz="1200" dirty="0"/>
                    </a:p>
                  </a:txBody>
                  <a:tcPr/>
                </a:tc>
                <a:tc>
                  <a:txBody>
                    <a:bodyPr/>
                    <a:lstStyle/>
                    <a:p>
                      <a:r>
                        <a:rPr lang="en-US" dirty="0" smtClean="0"/>
                        <a:t>25</a:t>
                      </a:r>
                      <a:endParaRPr lang="en-US" dirty="0"/>
                    </a:p>
                  </a:txBody>
                  <a:tcPr/>
                </a:tc>
                <a:tc>
                  <a:txBody>
                    <a:bodyPr/>
                    <a:lstStyle/>
                    <a:p>
                      <a:r>
                        <a:rPr lang="en-US" dirty="0" smtClean="0"/>
                        <a:t>18</a:t>
                      </a:r>
                      <a:endParaRPr lang="en-US" dirty="0"/>
                    </a:p>
                  </a:txBody>
                  <a:tcPr/>
                </a:tc>
              </a:tr>
              <a:tr h="370840">
                <a:tc>
                  <a:txBody>
                    <a:bodyPr/>
                    <a:lstStyle/>
                    <a:p>
                      <a:r>
                        <a:rPr lang="en-US" sz="1200" dirty="0" smtClean="0"/>
                        <a:t>Pneumonia</a:t>
                      </a:r>
                      <a:endParaRPr lang="en-US" sz="1200"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r>
              <a:tr h="370840">
                <a:tc>
                  <a:txBody>
                    <a:bodyPr/>
                    <a:lstStyle/>
                    <a:p>
                      <a:r>
                        <a:rPr lang="en-US" sz="1200" dirty="0" smtClean="0"/>
                        <a:t>Urinary tract/Prostate/Kidney</a:t>
                      </a:r>
                      <a:endParaRPr lang="en-US" sz="1200" dirty="0"/>
                    </a:p>
                  </a:txBody>
                  <a:tcPr/>
                </a:tc>
                <a:tc>
                  <a:txBody>
                    <a:bodyPr/>
                    <a:lstStyle/>
                    <a:p>
                      <a:r>
                        <a:rPr lang="en-US" dirty="0" smtClean="0"/>
                        <a:t>45</a:t>
                      </a:r>
                      <a:endParaRPr lang="en-US" dirty="0"/>
                    </a:p>
                  </a:txBody>
                  <a:tcPr/>
                </a:tc>
                <a:tc>
                  <a:txBody>
                    <a:bodyPr/>
                    <a:lstStyle/>
                    <a:p>
                      <a:r>
                        <a:rPr lang="en-US" dirty="0" smtClean="0"/>
                        <a:t>33</a:t>
                      </a:r>
                      <a:endParaRPr lang="en-US" dirty="0"/>
                    </a:p>
                  </a:txBody>
                  <a:tcPr/>
                </a:tc>
              </a:tr>
              <a:tr h="370840">
                <a:tc>
                  <a:txBody>
                    <a:bodyPr/>
                    <a:lstStyle/>
                    <a:p>
                      <a:r>
                        <a:rPr lang="en-US" sz="1200" dirty="0" smtClean="0"/>
                        <a:t>GI Tract/Gallbladder</a:t>
                      </a:r>
                      <a:endParaRPr lang="en-US" sz="1200"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r>
              <a:tr h="370840">
                <a:tc>
                  <a:txBody>
                    <a:bodyPr/>
                    <a:lstStyle/>
                    <a:p>
                      <a:r>
                        <a:rPr lang="en-US" sz="1200" dirty="0" smtClean="0"/>
                        <a:t>Skin infection</a:t>
                      </a:r>
                      <a:endParaRPr lang="en-US" sz="1200"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r h="370840">
                <a:tc>
                  <a:txBody>
                    <a:bodyPr/>
                    <a:lstStyle/>
                    <a:p>
                      <a:r>
                        <a:rPr lang="en-US" sz="1200" dirty="0" smtClean="0"/>
                        <a:t>Other infection</a:t>
                      </a:r>
                      <a:endParaRPr lang="en-US" sz="1200" dirty="0"/>
                    </a:p>
                  </a:txBody>
                  <a:tcPr/>
                </a:tc>
                <a:tc>
                  <a:txBody>
                    <a:bodyPr/>
                    <a:lstStyle/>
                    <a:p>
                      <a:r>
                        <a:rPr lang="en-US" dirty="0" smtClean="0"/>
                        <a:t>19</a:t>
                      </a:r>
                      <a:endParaRPr lang="en-US" dirty="0"/>
                    </a:p>
                  </a:txBody>
                  <a:tcPr/>
                </a:tc>
                <a:tc>
                  <a:txBody>
                    <a:bodyPr/>
                    <a:lstStyle/>
                    <a:p>
                      <a:r>
                        <a:rPr lang="en-US" dirty="0" smtClean="0"/>
                        <a:t>14</a:t>
                      </a:r>
                      <a:endParaRPr lang="en-US" dirty="0"/>
                    </a:p>
                  </a:txBody>
                  <a:tcPr/>
                </a:tc>
              </a:tr>
              <a:tr h="370840">
                <a:tc>
                  <a:txBody>
                    <a:bodyPr/>
                    <a:lstStyle/>
                    <a:p>
                      <a:r>
                        <a:rPr lang="en-US" sz="1200" dirty="0" smtClean="0"/>
                        <a:t>Prophylactic with a procedure (to prevent an infection)</a:t>
                      </a:r>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sz="1200" dirty="0" smtClean="0"/>
                        <a:t>It turns out I did not have a bacterial infection</a:t>
                      </a:r>
                      <a:endParaRPr lang="en-US" sz="1200" dirty="0"/>
                    </a:p>
                  </a:txBody>
                  <a:tcPr/>
                </a:tc>
                <a:tc>
                  <a:txBody>
                    <a:bodyPr/>
                    <a:lstStyle/>
                    <a:p>
                      <a:r>
                        <a:rPr lang="en-US" dirty="0" smtClean="0"/>
                        <a:t>29</a:t>
                      </a:r>
                      <a:endParaRPr lang="en-US" dirty="0"/>
                    </a:p>
                  </a:txBody>
                  <a:tcPr/>
                </a:tc>
                <a:tc>
                  <a:txBody>
                    <a:bodyPr/>
                    <a:lstStyle/>
                    <a:p>
                      <a:r>
                        <a:rPr lang="en-US" dirty="0" smtClean="0"/>
                        <a:t>21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 most important piece of data here is that 21% of patients DID NOT have a bacterial infection.</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28</a:t>
            </a:fld>
            <a:endParaRPr lang="en-US"/>
          </a:p>
        </p:txBody>
      </p:sp>
    </p:spTree>
    <p:extLst>
      <p:ext uri="{BB962C8B-B14F-4D97-AF65-F5344CB8AC3E}">
        <p14:creationId xmlns:p14="http://schemas.microsoft.com/office/powerpoint/2010/main" val="206252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Fluoroquinolone</a:t>
            </a:r>
            <a:r>
              <a:rPr lang="en-US" dirty="0" smtClean="0"/>
              <a:t> as a First Line Agent</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Was a </a:t>
            </a:r>
            <a:r>
              <a:rPr lang="en-US" dirty="0" err="1"/>
              <a:t>f</a:t>
            </a:r>
            <a:r>
              <a:rPr lang="en-US" dirty="0" err="1" smtClean="0"/>
              <a:t>luoroquinolone</a:t>
            </a:r>
            <a:r>
              <a:rPr lang="en-US" dirty="0" smtClean="0"/>
              <a:t> the first antibiotic tried?</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971322278"/>
              </p:ext>
            </p:extLst>
          </p:nvPr>
        </p:nvGraphicFramePr>
        <p:xfrm>
          <a:off x="457200" y="2174875"/>
          <a:ext cx="4040187" cy="2565400"/>
        </p:xfrm>
        <a:graphic>
          <a:graphicData uri="http://schemas.openxmlformats.org/drawingml/2006/table">
            <a:tbl>
              <a:tblPr firstRow="1" bandRow="1">
                <a:tableStyleId>{073A0DAA-6AF3-43AB-8588-CEC1D06C72B9}</a:tableStyleId>
              </a:tblPr>
              <a:tblGrid>
                <a:gridCol w="1828800"/>
                <a:gridCol w="1143000"/>
                <a:gridCol w="1068387"/>
              </a:tblGrid>
              <a:tr h="370840">
                <a:tc>
                  <a:txBody>
                    <a:bodyPr/>
                    <a:lstStyle/>
                    <a:p>
                      <a:r>
                        <a:rPr lang="en-US" dirty="0" smtClean="0"/>
                        <a:t>FQ First</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Yes, I got a FQ first</a:t>
                      </a:r>
                      <a:endParaRPr lang="en-US" dirty="0"/>
                    </a:p>
                  </a:txBody>
                  <a:tcPr/>
                </a:tc>
                <a:tc>
                  <a:txBody>
                    <a:bodyPr/>
                    <a:lstStyle/>
                    <a:p>
                      <a:r>
                        <a:rPr lang="en-US" dirty="0" smtClean="0"/>
                        <a:t>88</a:t>
                      </a:r>
                      <a:endParaRPr lang="en-US" dirty="0"/>
                    </a:p>
                  </a:txBody>
                  <a:tcPr/>
                </a:tc>
                <a:tc>
                  <a:txBody>
                    <a:bodyPr/>
                    <a:lstStyle/>
                    <a:p>
                      <a:r>
                        <a:rPr lang="en-US" dirty="0" smtClean="0"/>
                        <a:t>65</a:t>
                      </a:r>
                      <a:endParaRPr lang="en-US" dirty="0"/>
                    </a:p>
                  </a:txBody>
                  <a:tcPr/>
                </a:tc>
              </a:tr>
              <a:tr h="370840">
                <a:tc>
                  <a:txBody>
                    <a:bodyPr/>
                    <a:lstStyle/>
                    <a:p>
                      <a:r>
                        <a:rPr lang="en-US" dirty="0" smtClean="0"/>
                        <a:t>No, other antibiotics did</a:t>
                      </a:r>
                      <a:r>
                        <a:rPr lang="en-US" baseline="0" dirty="0" smtClean="0"/>
                        <a:t> not</a:t>
                      </a:r>
                      <a:r>
                        <a:rPr lang="en-US" dirty="0" smtClean="0"/>
                        <a:t> work</a:t>
                      </a:r>
                      <a:endParaRPr lang="en-US" dirty="0"/>
                    </a:p>
                  </a:txBody>
                  <a:tcPr/>
                </a:tc>
                <a:tc>
                  <a:txBody>
                    <a:bodyPr/>
                    <a:lstStyle/>
                    <a:p>
                      <a:r>
                        <a:rPr lang="en-US" dirty="0" smtClean="0"/>
                        <a:t>47</a:t>
                      </a:r>
                      <a:endParaRPr lang="en-US" dirty="0"/>
                    </a:p>
                  </a:txBody>
                  <a:tcPr/>
                </a:tc>
                <a:tc>
                  <a:txBody>
                    <a:bodyPr/>
                    <a:lstStyle/>
                    <a:p>
                      <a:r>
                        <a:rPr lang="en-US" dirty="0" smtClean="0"/>
                        <a:t>35</a:t>
                      </a:r>
                      <a:endParaRPr lang="en-US" dirty="0"/>
                    </a:p>
                  </a:txBody>
                  <a:tcPr/>
                </a:tc>
              </a:tr>
              <a:tr h="370840">
                <a:tc>
                  <a:txBody>
                    <a:bodyPr/>
                    <a:lstStyle/>
                    <a:p>
                      <a:r>
                        <a:rPr lang="en-US" dirty="0" smtClean="0"/>
                        <a:t>Don’t remember</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 majority of patients received a FQ as a first line agent.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29</a:t>
            </a:fld>
            <a:endParaRPr lang="en-US"/>
          </a:p>
        </p:txBody>
      </p:sp>
    </p:spTree>
    <p:extLst>
      <p:ext uri="{BB962C8B-B14F-4D97-AF65-F5344CB8AC3E}">
        <p14:creationId xmlns:p14="http://schemas.microsoft.com/office/powerpoint/2010/main" val="2261424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1"/>
            <a:ext cx="7315200" cy="1066799"/>
          </a:xfrm>
        </p:spPr>
        <p:txBody>
          <a:bodyPr/>
          <a:lstStyle/>
          <a:p>
            <a:r>
              <a:rPr lang="en-US" dirty="0" smtClean="0"/>
              <a:t>Description of Survey</a:t>
            </a:r>
            <a:endParaRPr lang="en-US" dirty="0"/>
          </a:p>
        </p:txBody>
      </p:sp>
      <p:sp>
        <p:nvSpPr>
          <p:cNvPr id="3" name="Content Placeholder 2"/>
          <p:cNvSpPr>
            <a:spLocks noGrp="1"/>
          </p:cNvSpPr>
          <p:nvPr>
            <p:ph idx="1"/>
          </p:nvPr>
        </p:nvSpPr>
        <p:spPr>
          <a:xfrm>
            <a:off x="914400" y="2209800"/>
            <a:ext cx="7315200" cy="3962400"/>
          </a:xfrm>
        </p:spPr>
        <p:txBody>
          <a:bodyPr>
            <a:normAutofit fontScale="62500" lnSpcReduction="20000"/>
          </a:bodyPr>
          <a:lstStyle/>
          <a:p>
            <a:pPr marL="118872" indent="0">
              <a:buNone/>
            </a:pPr>
            <a:r>
              <a:rPr lang="en-US" b="1" dirty="0" smtClean="0"/>
              <a:t>Objective: </a:t>
            </a:r>
            <a:r>
              <a:rPr lang="en-US" dirty="0" smtClean="0"/>
              <a:t>The adverse reactions associated with </a:t>
            </a:r>
            <a:r>
              <a:rPr lang="en-US" dirty="0" err="1" smtClean="0"/>
              <a:t>fluoroquinolone</a:t>
            </a:r>
            <a:r>
              <a:rPr lang="en-US" dirty="0" smtClean="0"/>
              <a:t> antibiotics are devastating but, surprisingly under-recognized by patients as well as by medical professionals. This survey was conducted to identify the demographics of those who suffer from </a:t>
            </a:r>
            <a:r>
              <a:rPr lang="en-US" dirty="0" err="1" smtClean="0"/>
              <a:t>fluoroquinolone</a:t>
            </a:r>
            <a:r>
              <a:rPr lang="en-US" dirty="0" smtClean="0"/>
              <a:t> toxicity and to demonstrate the magnitude of physical symptoms as well as the impact of these symptoms on the individual as a whole.</a:t>
            </a:r>
          </a:p>
          <a:p>
            <a:pPr marL="118872" indent="0">
              <a:buNone/>
            </a:pPr>
            <a:endParaRPr lang="en-US" dirty="0"/>
          </a:p>
          <a:p>
            <a:pPr marL="118872" indent="0">
              <a:buNone/>
            </a:pPr>
            <a:endParaRPr lang="en-US" b="1" dirty="0" smtClean="0"/>
          </a:p>
          <a:p>
            <a:pPr marL="118872" indent="0">
              <a:buNone/>
            </a:pPr>
            <a:r>
              <a:rPr lang="en-US" b="1" dirty="0" smtClean="0"/>
              <a:t>Methods: </a:t>
            </a:r>
            <a:r>
              <a:rPr lang="en-US" dirty="0" smtClean="0"/>
              <a:t>130 individuals who have identified themselves as having </a:t>
            </a:r>
            <a:r>
              <a:rPr lang="en-US" dirty="0" err="1" smtClean="0"/>
              <a:t>fluoroquinolone</a:t>
            </a:r>
            <a:r>
              <a:rPr lang="en-US" dirty="0" smtClean="0"/>
              <a:t> toxicity responded to an online survey.  The respondents were blinded to previous survey answers during the questioning.  Data was gathered and is presented below.</a:t>
            </a:r>
            <a:endParaRPr lang="en-US" dirty="0"/>
          </a:p>
        </p:txBody>
      </p:sp>
      <p:sp>
        <p:nvSpPr>
          <p:cNvPr id="4" name="Slide Number Placeholder 3"/>
          <p:cNvSpPr>
            <a:spLocks noGrp="1"/>
          </p:cNvSpPr>
          <p:nvPr>
            <p:ph type="sldNum" sz="quarter" idx="12"/>
          </p:nvPr>
        </p:nvSpPr>
        <p:spPr/>
        <p:txBody>
          <a:bodyPr/>
          <a:lstStyle/>
          <a:p>
            <a:fld id="{B2BF9EED-103A-49F3-9B9B-626356792D3F}" type="slidenum">
              <a:rPr lang="en-US" smtClean="0"/>
              <a:t>3</a:t>
            </a:fld>
            <a:endParaRPr lang="en-US"/>
          </a:p>
        </p:txBody>
      </p:sp>
    </p:spTree>
    <p:extLst>
      <p:ext uri="{BB962C8B-B14F-4D97-AF65-F5344CB8AC3E}">
        <p14:creationId xmlns:p14="http://schemas.microsoft.com/office/powerpoint/2010/main" val="1063371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Steroid Administration During Treatment</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Did you receive steroids with the FQ?</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532348442"/>
              </p:ext>
            </p:extLst>
          </p:nvPr>
        </p:nvGraphicFramePr>
        <p:xfrm>
          <a:off x="457200" y="2174875"/>
          <a:ext cx="4040187" cy="2661920"/>
        </p:xfrm>
        <a:graphic>
          <a:graphicData uri="http://schemas.openxmlformats.org/drawingml/2006/table">
            <a:tbl>
              <a:tblPr firstRow="1" bandRow="1">
                <a:tableStyleId>{073A0DAA-6AF3-43AB-8588-CEC1D06C72B9}</a:tableStyleId>
              </a:tblPr>
              <a:tblGrid>
                <a:gridCol w="1828800"/>
                <a:gridCol w="1143000"/>
                <a:gridCol w="1068387"/>
              </a:tblGrid>
              <a:tr h="370840">
                <a:tc>
                  <a:txBody>
                    <a:bodyPr/>
                    <a:lstStyle/>
                    <a:p>
                      <a:r>
                        <a:rPr lang="en-US" dirty="0" smtClean="0"/>
                        <a:t>Steroids</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dirty="0" smtClean="0"/>
                        <a:t>Yes, oral or IV steroids</a:t>
                      </a:r>
                      <a:endParaRPr lang="en-US" dirty="0"/>
                    </a:p>
                  </a:txBody>
                  <a:tcPr/>
                </a:tc>
                <a:tc>
                  <a:txBody>
                    <a:bodyPr/>
                    <a:lstStyle/>
                    <a:p>
                      <a:r>
                        <a:rPr lang="en-US" dirty="0" smtClean="0"/>
                        <a:t>29</a:t>
                      </a:r>
                      <a:endParaRPr lang="en-US" dirty="0"/>
                    </a:p>
                  </a:txBody>
                  <a:tcPr/>
                </a:tc>
                <a:tc>
                  <a:txBody>
                    <a:bodyPr/>
                    <a:lstStyle/>
                    <a:p>
                      <a:r>
                        <a:rPr lang="en-US" dirty="0" smtClean="0"/>
                        <a:t>21</a:t>
                      </a:r>
                      <a:endParaRPr lang="en-US" dirty="0"/>
                    </a:p>
                  </a:txBody>
                  <a:tcPr/>
                </a:tc>
              </a:tr>
              <a:tr h="370840">
                <a:tc>
                  <a:txBody>
                    <a:bodyPr/>
                    <a:lstStyle/>
                    <a:p>
                      <a:r>
                        <a:rPr lang="en-US" dirty="0" smtClean="0"/>
                        <a:t>Yes, nasal steroids</a:t>
                      </a:r>
                      <a:endParaRPr lang="en-US" dirty="0"/>
                    </a:p>
                  </a:txBody>
                  <a:tcPr/>
                </a:tc>
                <a:tc>
                  <a:txBody>
                    <a:bodyPr/>
                    <a:lstStyle/>
                    <a:p>
                      <a:r>
                        <a:rPr lang="en-US" dirty="0" smtClean="0"/>
                        <a:t>10</a:t>
                      </a:r>
                      <a:endParaRPr lang="en-US" dirty="0"/>
                    </a:p>
                  </a:txBody>
                  <a:tcPr/>
                </a:tc>
                <a:tc>
                  <a:txBody>
                    <a:bodyPr/>
                    <a:lstStyle/>
                    <a:p>
                      <a:r>
                        <a:rPr lang="en-US" dirty="0" smtClean="0"/>
                        <a:t>7</a:t>
                      </a:r>
                      <a:endParaRPr lang="en-US" dirty="0"/>
                    </a:p>
                  </a:txBody>
                  <a:tcPr/>
                </a:tc>
              </a:tr>
              <a:tr h="370840">
                <a:tc>
                  <a:txBody>
                    <a:bodyPr/>
                    <a:lstStyle/>
                    <a:p>
                      <a:r>
                        <a:rPr lang="en-US" dirty="0" smtClean="0"/>
                        <a:t>No</a:t>
                      </a:r>
                      <a:endParaRPr lang="en-US" dirty="0"/>
                    </a:p>
                  </a:txBody>
                  <a:tcPr/>
                </a:tc>
                <a:tc>
                  <a:txBody>
                    <a:bodyPr/>
                    <a:lstStyle/>
                    <a:p>
                      <a:r>
                        <a:rPr lang="en-US" dirty="0" smtClean="0"/>
                        <a:t>94</a:t>
                      </a:r>
                      <a:endParaRPr lang="en-US" dirty="0"/>
                    </a:p>
                  </a:txBody>
                  <a:tcPr/>
                </a:tc>
                <a:tc>
                  <a:txBody>
                    <a:bodyPr/>
                    <a:lstStyle/>
                    <a:p>
                      <a:r>
                        <a:rPr lang="en-US" dirty="0" smtClean="0"/>
                        <a:t>69</a:t>
                      </a:r>
                      <a:endParaRPr lang="en-US" dirty="0"/>
                    </a:p>
                  </a:txBody>
                  <a:tcPr/>
                </a:tc>
              </a:tr>
              <a:tr h="370840">
                <a:tc>
                  <a:txBody>
                    <a:bodyPr/>
                    <a:lstStyle/>
                    <a:p>
                      <a:r>
                        <a:rPr lang="en-US" dirty="0" smtClean="0"/>
                        <a:t>Don’t remember</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smtClean="0"/>
              <a:t>While the majority of participants did not receive a steroid during treatment, an unacceptable number of patients did.  It can be argued that the systemic absorption of nasal steroids is minimal, but the co-administration of oral or IV steroids should obviously be avoided as stated in the package insert.  There are obviously specific situations where a steroid may be indicated but the risks and benefits of this decision need to be seriously considered.</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30</a:t>
            </a:fld>
            <a:endParaRPr lang="en-US"/>
          </a:p>
        </p:txBody>
      </p:sp>
    </p:spTree>
    <p:extLst>
      <p:ext uri="{BB962C8B-B14F-4D97-AF65-F5344CB8AC3E}">
        <p14:creationId xmlns:p14="http://schemas.microsoft.com/office/powerpoint/2010/main" val="3987327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Cultures</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Were cultures of your infection site done to determine which antibiotic should be used?</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27505782"/>
              </p:ext>
            </p:extLst>
          </p:nvPr>
        </p:nvGraphicFramePr>
        <p:xfrm>
          <a:off x="457200" y="2174875"/>
          <a:ext cx="4040187" cy="2565400"/>
        </p:xfrm>
        <a:graphic>
          <a:graphicData uri="http://schemas.openxmlformats.org/drawingml/2006/table">
            <a:tbl>
              <a:tblPr firstRow="1" bandRow="1">
                <a:tableStyleId>{073A0DAA-6AF3-43AB-8588-CEC1D06C72B9}</a:tableStyleId>
              </a:tblPr>
              <a:tblGrid>
                <a:gridCol w="1905000"/>
                <a:gridCol w="990600"/>
                <a:gridCol w="1144587"/>
              </a:tblGrid>
              <a:tr h="370840">
                <a:tc>
                  <a:txBody>
                    <a:bodyPr/>
                    <a:lstStyle/>
                    <a:p>
                      <a:r>
                        <a:rPr lang="en-US" dirty="0" smtClean="0"/>
                        <a:t>Cultures</a:t>
                      </a:r>
                      <a:endParaRPr lang="en-US" dirty="0"/>
                    </a:p>
                  </a:txBody>
                  <a:tcPr/>
                </a:tc>
                <a:tc>
                  <a:txBody>
                    <a:bodyPr/>
                    <a:lstStyle/>
                    <a:p>
                      <a:r>
                        <a:rPr lang="en-US" dirty="0" smtClean="0"/>
                        <a:t>Number (n=136)</a:t>
                      </a:r>
                      <a:endParaRPr lang="en-US" dirty="0"/>
                    </a:p>
                  </a:txBody>
                  <a:tcPr/>
                </a:tc>
                <a:tc>
                  <a:txBody>
                    <a:bodyPr/>
                    <a:lstStyle/>
                    <a:p>
                      <a:r>
                        <a:rPr lang="en-US" dirty="0" smtClean="0"/>
                        <a:t>Percent</a:t>
                      </a:r>
                      <a:endParaRPr lang="en-US" dirty="0"/>
                    </a:p>
                  </a:txBody>
                  <a:tcPr/>
                </a:tc>
              </a:tr>
              <a:tr h="370840">
                <a:tc>
                  <a:txBody>
                    <a:bodyPr/>
                    <a:lstStyle/>
                    <a:p>
                      <a:r>
                        <a:rPr lang="en-US" sz="1400" dirty="0" smtClean="0"/>
                        <a:t>Yes, results were obtained</a:t>
                      </a:r>
                      <a:endParaRPr lang="en-US" sz="1400" dirty="0"/>
                    </a:p>
                  </a:txBody>
                  <a:tcPr/>
                </a:tc>
                <a:tc>
                  <a:txBody>
                    <a:bodyPr/>
                    <a:lstStyle/>
                    <a:p>
                      <a:r>
                        <a:rPr lang="en-US" dirty="0" smtClean="0"/>
                        <a:t>19</a:t>
                      </a:r>
                      <a:endParaRPr lang="en-US" dirty="0"/>
                    </a:p>
                  </a:txBody>
                  <a:tcPr/>
                </a:tc>
                <a:tc>
                  <a:txBody>
                    <a:bodyPr/>
                    <a:lstStyle/>
                    <a:p>
                      <a:r>
                        <a:rPr lang="en-US" dirty="0" smtClean="0"/>
                        <a:t>14</a:t>
                      </a:r>
                      <a:endParaRPr lang="en-US" dirty="0"/>
                    </a:p>
                  </a:txBody>
                  <a:tcPr/>
                </a:tc>
              </a:tr>
              <a:tr h="370840">
                <a:tc>
                  <a:txBody>
                    <a:bodyPr/>
                    <a:lstStyle/>
                    <a:p>
                      <a:r>
                        <a:rPr lang="en-US" sz="1400" dirty="0" smtClean="0"/>
                        <a:t>Yes, but results were not obtained</a:t>
                      </a:r>
                      <a:endParaRPr lang="en-US" sz="1400"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r>
              <a:tr h="370840">
                <a:tc>
                  <a:txBody>
                    <a:bodyPr/>
                    <a:lstStyle/>
                    <a:p>
                      <a:r>
                        <a:rPr lang="en-US" sz="1400" dirty="0" smtClean="0"/>
                        <a:t>No</a:t>
                      </a:r>
                      <a:endParaRPr lang="en-US" sz="1400" dirty="0"/>
                    </a:p>
                  </a:txBody>
                  <a:tcPr/>
                </a:tc>
                <a:tc>
                  <a:txBody>
                    <a:bodyPr/>
                    <a:lstStyle/>
                    <a:p>
                      <a:r>
                        <a:rPr lang="en-US" dirty="0" smtClean="0"/>
                        <a:t>95</a:t>
                      </a:r>
                      <a:endParaRPr lang="en-US" dirty="0"/>
                    </a:p>
                  </a:txBody>
                  <a:tcPr/>
                </a:tc>
                <a:tc>
                  <a:txBody>
                    <a:bodyPr/>
                    <a:lstStyle/>
                    <a:p>
                      <a:r>
                        <a:rPr lang="en-US" dirty="0" smtClean="0"/>
                        <a:t>70</a:t>
                      </a:r>
                      <a:endParaRPr lang="en-US" dirty="0"/>
                    </a:p>
                  </a:txBody>
                  <a:tcPr/>
                </a:tc>
              </a:tr>
              <a:tr h="370840">
                <a:tc>
                  <a:txBody>
                    <a:bodyPr/>
                    <a:lstStyle/>
                    <a:p>
                      <a:r>
                        <a:rPr lang="en-US" sz="1400" dirty="0" smtClean="0"/>
                        <a:t>Don’t remember/Not sure</a:t>
                      </a:r>
                      <a:endParaRPr lang="en-US" sz="1400"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a:bodyPr>
          <a:lstStyle/>
          <a:p>
            <a:r>
              <a:rPr lang="en-US" dirty="0" smtClean="0"/>
              <a:t>Seventy percent of patients did not have their infection site cultured and tested for antibiotic sensitivity.</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31</a:t>
            </a:fld>
            <a:endParaRPr lang="en-US"/>
          </a:p>
        </p:txBody>
      </p:sp>
    </p:spTree>
    <p:extLst>
      <p:ext uri="{BB962C8B-B14F-4D97-AF65-F5344CB8AC3E}">
        <p14:creationId xmlns:p14="http://schemas.microsoft.com/office/powerpoint/2010/main" val="18136613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First Symptoms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When did your first symptoms of toxicity appear?</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026303819"/>
              </p:ext>
            </p:extLst>
          </p:nvPr>
        </p:nvGraphicFramePr>
        <p:xfrm>
          <a:off x="457200" y="2174875"/>
          <a:ext cx="4040187" cy="4211320"/>
        </p:xfrm>
        <a:graphic>
          <a:graphicData uri="http://schemas.openxmlformats.org/drawingml/2006/table">
            <a:tbl>
              <a:tblPr firstRow="1" bandRow="1">
                <a:tableStyleId>{073A0DAA-6AF3-43AB-8588-CEC1D06C72B9}</a:tableStyleId>
              </a:tblPr>
              <a:tblGrid>
                <a:gridCol w="1828800"/>
                <a:gridCol w="1219200"/>
                <a:gridCol w="992187"/>
              </a:tblGrid>
              <a:tr h="370840">
                <a:tc>
                  <a:txBody>
                    <a:bodyPr/>
                    <a:lstStyle/>
                    <a:p>
                      <a:r>
                        <a:rPr lang="en-US" dirty="0" smtClean="0"/>
                        <a:t>First Symptoms</a:t>
                      </a:r>
                      <a:endParaRPr lang="en-US" dirty="0"/>
                    </a:p>
                  </a:txBody>
                  <a:tcPr/>
                </a:tc>
                <a:tc>
                  <a:txBody>
                    <a:bodyPr/>
                    <a:lstStyle/>
                    <a:p>
                      <a:r>
                        <a:rPr lang="en-US" dirty="0" smtClean="0"/>
                        <a:t>Number (n=134)</a:t>
                      </a:r>
                      <a:endParaRPr lang="en-US" dirty="0"/>
                    </a:p>
                  </a:txBody>
                  <a:tcPr/>
                </a:tc>
                <a:tc>
                  <a:txBody>
                    <a:bodyPr/>
                    <a:lstStyle/>
                    <a:p>
                      <a:r>
                        <a:rPr lang="en-US" dirty="0" smtClean="0"/>
                        <a:t>Percent</a:t>
                      </a:r>
                      <a:endParaRPr lang="en-US" dirty="0"/>
                    </a:p>
                  </a:txBody>
                  <a:tcPr/>
                </a:tc>
              </a:tr>
              <a:tr h="370840">
                <a:tc>
                  <a:txBody>
                    <a:bodyPr/>
                    <a:lstStyle/>
                    <a:p>
                      <a:r>
                        <a:rPr lang="en-US" sz="1200" dirty="0" smtClean="0"/>
                        <a:t>With first dose</a:t>
                      </a:r>
                      <a:endParaRPr lang="en-US" sz="1200" dirty="0"/>
                    </a:p>
                  </a:txBody>
                  <a:tcPr/>
                </a:tc>
                <a:tc>
                  <a:txBody>
                    <a:bodyPr/>
                    <a:lstStyle/>
                    <a:p>
                      <a:r>
                        <a:rPr lang="en-US" dirty="0" smtClean="0"/>
                        <a:t>22</a:t>
                      </a:r>
                      <a:endParaRPr lang="en-US" dirty="0"/>
                    </a:p>
                  </a:txBody>
                  <a:tcPr/>
                </a:tc>
                <a:tc>
                  <a:txBody>
                    <a:bodyPr/>
                    <a:lstStyle/>
                    <a:p>
                      <a:r>
                        <a:rPr lang="en-US" dirty="0" smtClean="0"/>
                        <a:t>16</a:t>
                      </a:r>
                      <a:endParaRPr lang="en-US" dirty="0"/>
                    </a:p>
                  </a:txBody>
                  <a:tcPr/>
                </a:tc>
              </a:tr>
              <a:tr h="370840">
                <a:tc>
                  <a:txBody>
                    <a:bodyPr/>
                    <a:lstStyle/>
                    <a:p>
                      <a:r>
                        <a:rPr lang="en-US" sz="1200" dirty="0" smtClean="0"/>
                        <a:t>After first dose but during treatment course</a:t>
                      </a:r>
                      <a:endParaRPr lang="en-US" sz="1200" dirty="0"/>
                    </a:p>
                  </a:txBody>
                  <a:tcPr/>
                </a:tc>
                <a:tc>
                  <a:txBody>
                    <a:bodyPr/>
                    <a:lstStyle/>
                    <a:p>
                      <a:r>
                        <a:rPr lang="en-US" dirty="0" smtClean="0"/>
                        <a:t>59</a:t>
                      </a:r>
                      <a:endParaRPr lang="en-US" dirty="0"/>
                    </a:p>
                  </a:txBody>
                  <a:tcPr/>
                </a:tc>
                <a:tc>
                  <a:txBody>
                    <a:bodyPr/>
                    <a:lstStyle/>
                    <a:p>
                      <a:r>
                        <a:rPr lang="en-US" dirty="0" smtClean="0"/>
                        <a:t>44</a:t>
                      </a:r>
                      <a:endParaRPr lang="en-US" dirty="0"/>
                    </a:p>
                  </a:txBody>
                  <a:tcPr/>
                </a:tc>
              </a:tr>
              <a:tr h="370840">
                <a:tc>
                  <a:txBody>
                    <a:bodyPr/>
                    <a:lstStyle/>
                    <a:p>
                      <a:r>
                        <a:rPr lang="en-US" sz="1200" dirty="0" smtClean="0"/>
                        <a:t>Within 1 week after treatment</a:t>
                      </a:r>
                      <a:endParaRPr lang="en-US" sz="1200" dirty="0"/>
                    </a:p>
                  </a:txBody>
                  <a:tcPr/>
                </a:tc>
                <a:tc>
                  <a:txBody>
                    <a:bodyPr/>
                    <a:lstStyle/>
                    <a:p>
                      <a:r>
                        <a:rPr lang="en-US" dirty="0" smtClean="0"/>
                        <a:t>21</a:t>
                      </a:r>
                      <a:endParaRPr lang="en-US" dirty="0"/>
                    </a:p>
                  </a:txBody>
                  <a:tcPr/>
                </a:tc>
                <a:tc>
                  <a:txBody>
                    <a:bodyPr/>
                    <a:lstStyle/>
                    <a:p>
                      <a:r>
                        <a:rPr lang="en-US" dirty="0" smtClean="0"/>
                        <a:t>16</a:t>
                      </a:r>
                      <a:endParaRPr lang="en-US" dirty="0"/>
                    </a:p>
                  </a:txBody>
                  <a:tcPr/>
                </a:tc>
              </a:tr>
              <a:tr h="370840">
                <a:tc>
                  <a:txBody>
                    <a:bodyPr/>
                    <a:lstStyle/>
                    <a:p>
                      <a:r>
                        <a:rPr lang="en-US" sz="1200" dirty="0" smtClean="0"/>
                        <a:t>Between 1 week and 1 month after treatment</a:t>
                      </a:r>
                      <a:endParaRPr lang="en-US" sz="1200"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r>
              <a:tr h="370840">
                <a:tc>
                  <a:txBody>
                    <a:bodyPr/>
                    <a:lstStyle/>
                    <a:p>
                      <a:r>
                        <a:rPr lang="en-US" sz="1200" dirty="0" smtClean="0"/>
                        <a:t>Between 1 month and 3 months after treatment</a:t>
                      </a:r>
                      <a:endParaRPr lang="en-US" sz="1200"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370840">
                <a:tc>
                  <a:txBody>
                    <a:bodyPr/>
                    <a:lstStyle/>
                    <a:p>
                      <a:r>
                        <a:rPr lang="en-US" sz="1200" dirty="0" smtClean="0"/>
                        <a:t>Between 3 months and 6 months after treatment</a:t>
                      </a:r>
                      <a:endParaRPr lang="en-US" sz="1200"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370840">
                <a:tc>
                  <a:txBody>
                    <a:bodyPr/>
                    <a:lstStyle/>
                    <a:p>
                      <a:r>
                        <a:rPr lang="en-US" sz="1200" dirty="0" smtClean="0"/>
                        <a:t>Between 6  months and 9 months after treatment</a:t>
                      </a:r>
                      <a:endParaRPr lang="en-US" sz="1200"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sz="1200" dirty="0" smtClean="0"/>
                        <a:t>After 9 months after treatment</a:t>
                      </a:r>
                      <a:endParaRPr lang="en-US" sz="1200"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Sixty percent of patients noted signs of toxicity during treatment with the FQ, 76% noted toxicity within 1 week after treatment, and 88% noted toxicity within 1 month of treatment.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32</a:t>
            </a:fld>
            <a:endParaRPr lang="en-US"/>
          </a:p>
        </p:txBody>
      </p:sp>
    </p:spTree>
    <p:extLst>
      <p:ext uri="{BB962C8B-B14F-4D97-AF65-F5344CB8AC3E}">
        <p14:creationId xmlns:p14="http://schemas.microsoft.com/office/powerpoint/2010/main" val="4285550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Cycles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Do your symptoms seem to occur in cycles?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664861179"/>
              </p:ext>
            </p:extLst>
          </p:nvPr>
        </p:nvGraphicFramePr>
        <p:xfrm>
          <a:off x="457200" y="2174875"/>
          <a:ext cx="4040187" cy="2021840"/>
        </p:xfrm>
        <a:graphic>
          <a:graphicData uri="http://schemas.openxmlformats.org/drawingml/2006/table">
            <a:tbl>
              <a:tblPr firstRow="1" bandRow="1">
                <a:tableStyleId>{073A0DAA-6AF3-43AB-8588-CEC1D06C72B9}</a:tableStyleId>
              </a:tblPr>
              <a:tblGrid>
                <a:gridCol w="1600200"/>
                <a:gridCol w="1219200"/>
                <a:gridCol w="1220787"/>
              </a:tblGrid>
              <a:tr h="370840">
                <a:tc>
                  <a:txBody>
                    <a:bodyPr/>
                    <a:lstStyle/>
                    <a:p>
                      <a:r>
                        <a:rPr lang="en-US" dirty="0" smtClean="0"/>
                        <a:t>Cycles</a:t>
                      </a:r>
                      <a:endParaRPr lang="en-US" dirty="0"/>
                    </a:p>
                  </a:txBody>
                  <a:tcPr/>
                </a:tc>
                <a:tc>
                  <a:txBody>
                    <a:bodyPr/>
                    <a:lstStyle/>
                    <a:p>
                      <a:r>
                        <a:rPr lang="en-US" dirty="0" smtClean="0"/>
                        <a:t>Number (n=134)</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86</a:t>
                      </a:r>
                      <a:endParaRPr lang="en-US" dirty="0"/>
                    </a:p>
                  </a:txBody>
                  <a:tcPr/>
                </a:tc>
                <a:tc>
                  <a:txBody>
                    <a:bodyPr/>
                    <a:lstStyle/>
                    <a:p>
                      <a:r>
                        <a:rPr lang="en-US" dirty="0" smtClean="0"/>
                        <a:t>64</a:t>
                      </a:r>
                      <a:endParaRPr lang="en-US" dirty="0"/>
                    </a:p>
                  </a:txBody>
                  <a:tcPr/>
                </a:tc>
              </a:tr>
              <a:tr h="370840">
                <a:tc>
                  <a:txBody>
                    <a:bodyPr/>
                    <a:lstStyle/>
                    <a:p>
                      <a:r>
                        <a:rPr lang="en-US" dirty="0" smtClean="0"/>
                        <a:t>No</a:t>
                      </a:r>
                      <a:endParaRPr lang="en-US" dirty="0"/>
                    </a:p>
                  </a:txBody>
                  <a:tcPr/>
                </a:tc>
                <a:tc>
                  <a:txBody>
                    <a:bodyPr/>
                    <a:lstStyle/>
                    <a:p>
                      <a:r>
                        <a:rPr lang="en-US" dirty="0" smtClean="0"/>
                        <a:t>35</a:t>
                      </a:r>
                      <a:endParaRPr lang="en-US" dirty="0"/>
                    </a:p>
                  </a:txBody>
                  <a:tcPr/>
                </a:tc>
                <a:tc>
                  <a:txBody>
                    <a:bodyPr/>
                    <a:lstStyle/>
                    <a:p>
                      <a:r>
                        <a:rPr lang="en-US" dirty="0" smtClean="0"/>
                        <a:t>26</a:t>
                      </a:r>
                      <a:endParaRPr lang="en-US" dirty="0"/>
                    </a:p>
                  </a:txBody>
                  <a:tcPr/>
                </a:tc>
              </a:tr>
              <a:tr h="370840">
                <a:tc>
                  <a:txBody>
                    <a:bodyPr/>
                    <a:lstStyle/>
                    <a:p>
                      <a:r>
                        <a:rPr lang="en-US" dirty="0" smtClean="0"/>
                        <a:t>Too early to tell</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patients have symptom cycles.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33</a:t>
            </a:fld>
            <a:endParaRPr lang="en-US"/>
          </a:p>
        </p:txBody>
      </p:sp>
    </p:spTree>
    <p:extLst>
      <p:ext uri="{BB962C8B-B14F-4D97-AF65-F5344CB8AC3E}">
        <p14:creationId xmlns:p14="http://schemas.microsoft.com/office/powerpoint/2010/main" val="21928250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Cycles</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Please answer ONLY if you have symptom cycles.  How long do your cycles last?</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358774819"/>
              </p:ext>
            </p:extLst>
          </p:nvPr>
        </p:nvGraphicFramePr>
        <p:xfrm>
          <a:off x="457200" y="2174875"/>
          <a:ext cx="4040187" cy="404368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Length of Cycles</a:t>
                      </a:r>
                      <a:endParaRPr lang="en-US" dirty="0"/>
                    </a:p>
                  </a:txBody>
                  <a:tcPr/>
                </a:tc>
                <a:tc>
                  <a:txBody>
                    <a:bodyPr/>
                    <a:lstStyle/>
                    <a:p>
                      <a:r>
                        <a:rPr lang="en-US" dirty="0" smtClean="0"/>
                        <a:t>Number (n=91)</a:t>
                      </a:r>
                      <a:endParaRPr lang="en-US" dirty="0"/>
                    </a:p>
                  </a:txBody>
                  <a:tcPr/>
                </a:tc>
                <a:tc>
                  <a:txBody>
                    <a:bodyPr/>
                    <a:lstStyle/>
                    <a:p>
                      <a:r>
                        <a:rPr lang="en-US" dirty="0" smtClean="0"/>
                        <a:t>Percent</a:t>
                      </a:r>
                      <a:endParaRPr lang="en-US" dirty="0"/>
                    </a:p>
                  </a:txBody>
                  <a:tcPr/>
                </a:tc>
              </a:tr>
              <a:tr h="370840">
                <a:tc>
                  <a:txBody>
                    <a:bodyPr/>
                    <a:lstStyle/>
                    <a:p>
                      <a:r>
                        <a:rPr lang="en-US" dirty="0" smtClean="0"/>
                        <a:t>Days</a:t>
                      </a:r>
                      <a:endParaRPr lang="en-US" dirty="0"/>
                    </a:p>
                  </a:txBody>
                  <a:tcPr/>
                </a:tc>
                <a:tc>
                  <a:txBody>
                    <a:bodyPr/>
                    <a:lstStyle/>
                    <a:p>
                      <a:r>
                        <a:rPr lang="en-US" dirty="0" smtClean="0"/>
                        <a:t>10</a:t>
                      </a:r>
                      <a:endParaRPr lang="en-US" dirty="0"/>
                    </a:p>
                  </a:txBody>
                  <a:tcPr/>
                </a:tc>
                <a:tc>
                  <a:txBody>
                    <a:bodyPr/>
                    <a:lstStyle/>
                    <a:p>
                      <a:r>
                        <a:rPr lang="en-US" dirty="0" smtClean="0"/>
                        <a:t>11</a:t>
                      </a:r>
                      <a:endParaRPr lang="en-US" dirty="0"/>
                    </a:p>
                  </a:txBody>
                  <a:tcPr/>
                </a:tc>
              </a:tr>
              <a:tr h="370840">
                <a:tc>
                  <a:txBody>
                    <a:bodyPr/>
                    <a:lstStyle/>
                    <a:p>
                      <a:r>
                        <a:rPr lang="en-US" dirty="0" smtClean="0"/>
                        <a:t>Weeks</a:t>
                      </a:r>
                      <a:endParaRPr lang="en-US" dirty="0"/>
                    </a:p>
                  </a:txBody>
                  <a:tcPr/>
                </a:tc>
                <a:tc>
                  <a:txBody>
                    <a:bodyPr/>
                    <a:lstStyle/>
                    <a:p>
                      <a:r>
                        <a:rPr lang="en-US" dirty="0" smtClean="0"/>
                        <a:t>21</a:t>
                      </a:r>
                      <a:endParaRPr lang="en-US" dirty="0"/>
                    </a:p>
                  </a:txBody>
                  <a:tcPr/>
                </a:tc>
                <a:tc>
                  <a:txBody>
                    <a:bodyPr/>
                    <a:lstStyle/>
                    <a:p>
                      <a:r>
                        <a:rPr lang="en-US" dirty="0" smtClean="0"/>
                        <a:t>23</a:t>
                      </a:r>
                      <a:endParaRPr lang="en-US" dirty="0"/>
                    </a:p>
                  </a:txBody>
                  <a:tcPr/>
                </a:tc>
              </a:tr>
              <a:tr h="370840">
                <a:tc>
                  <a:txBody>
                    <a:bodyPr/>
                    <a:lstStyle/>
                    <a:p>
                      <a:r>
                        <a:rPr lang="en-US" dirty="0" smtClean="0"/>
                        <a:t>A few months</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r>
              <a:tr h="370840">
                <a:tc>
                  <a:txBody>
                    <a:bodyPr/>
                    <a:lstStyle/>
                    <a:p>
                      <a:r>
                        <a:rPr lang="en-US" dirty="0" smtClean="0"/>
                        <a:t>Many months </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r>
              <a:tr h="370840">
                <a:tc>
                  <a:txBody>
                    <a:bodyPr/>
                    <a:lstStyle/>
                    <a:p>
                      <a:r>
                        <a:rPr lang="en-US" dirty="0" smtClean="0"/>
                        <a:t>Years</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r>
              <a:tr h="370840">
                <a:tc>
                  <a:txBody>
                    <a:bodyPr/>
                    <a:lstStyle/>
                    <a:p>
                      <a:r>
                        <a:rPr lang="en-US" dirty="0" smtClean="0"/>
                        <a:t>Too early to tell</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r>
              <a:tr h="370840">
                <a:tc>
                  <a:txBody>
                    <a:bodyPr/>
                    <a:lstStyle/>
                    <a:p>
                      <a:r>
                        <a:rPr lang="en-US" dirty="0" smtClean="0"/>
                        <a:t>Variable</a:t>
                      </a:r>
                      <a:endParaRPr lang="en-US" dirty="0"/>
                    </a:p>
                  </a:txBody>
                  <a:tcPr/>
                </a:tc>
                <a:tc>
                  <a:txBody>
                    <a:bodyPr/>
                    <a:lstStyle/>
                    <a:p>
                      <a:r>
                        <a:rPr lang="en-US" dirty="0" smtClean="0"/>
                        <a:t>30</a:t>
                      </a:r>
                      <a:endParaRPr lang="en-US" dirty="0"/>
                    </a:p>
                  </a:txBody>
                  <a:tcPr/>
                </a:tc>
                <a:tc>
                  <a:txBody>
                    <a:bodyPr/>
                    <a:lstStyle/>
                    <a:p>
                      <a:r>
                        <a:rPr lang="en-US" dirty="0" smtClean="0"/>
                        <a:t>33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There does not seem to be any pattern to the length of symptom cycles.  There appears to be quite a bit of variability even among individuals.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34</a:t>
            </a:fld>
            <a:endParaRPr lang="en-US"/>
          </a:p>
        </p:txBody>
      </p:sp>
    </p:spTree>
    <p:extLst>
      <p:ext uri="{BB962C8B-B14F-4D97-AF65-F5344CB8AC3E}">
        <p14:creationId xmlns:p14="http://schemas.microsoft.com/office/powerpoint/2010/main" val="171178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Exacerbating Factors</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Do any of the following factors make your symptoms WORSE?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802234214"/>
              </p:ext>
            </p:extLst>
          </p:nvPr>
        </p:nvGraphicFramePr>
        <p:xfrm>
          <a:off x="457200" y="2174875"/>
          <a:ext cx="4040187" cy="2763520"/>
        </p:xfrm>
        <a:graphic>
          <a:graphicData uri="http://schemas.openxmlformats.org/drawingml/2006/table">
            <a:tbl>
              <a:tblPr firstRow="1" bandRow="1">
                <a:tableStyleId>{073A0DAA-6AF3-43AB-8588-CEC1D06C72B9}</a:tableStyleId>
              </a:tblPr>
              <a:tblGrid>
                <a:gridCol w="1676400"/>
                <a:gridCol w="1295400"/>
                <a:gridCol w="1068387"/>
              </a:tblGrid>
              <a:tr h="370840">
                <a:tc>
                  <a:txBody>
                    <a:bodyPr/>
                    <a:lstStyle/>
                    <a:p>
                      <a:r>
                        <a:rPr lang="en-US" dirty="0" smtClean="0"/>
                        <a:t>Symptoms</a:t>
                      </a:r>
                      <a:r>
                        <a:rPr lang="en-US" baseline="0" dirty="0" smtClean="0"/>
                        <a:t> Worse</a:t>
                      </a:r>
                      <a:endParaRPr lang="en-US" dirty="0"/>
                    </a:p>
                  </a:txBody>
                  <a:tcPr/>
                </a:tc>
                <a:tc>
                  <a:txBody>
                    <a:bodyPr/>
                    <a:lstStyle/>
                    <a:p>
                      <a:r>
                        <a:rPr lang="en-US" dirty="0" smtClean="0"/>
                        <a:t>Number (n=134)</a:t>
                      </a:r>
                      <a:endParaRPr lang="en-US" dirty="0"/>
                    </a:p>
                  </a:txBody>
                  <a:tcPr/>
                </a:tc>
                <a:tc>
                  <a:txBody>
                    <a:bodyPr/>
                    <a:lstStyle/>
                    <a:p>
                      <a:r>
                        <a:rPr lang="en-US" dirty="0" smtClean="0"/>
                        <a:t>Percent</a:t>
                      </a:r>
                      <a:endParaRPr lang="en-US" dirty="0"/>
                    </a:p>
                  </a:txBody>
                  <a:tcPr/>
                </a:tc>
              </a:tr>
              <a:tr h="370840">
                <a:tc>
                  <a:txBody>
                    <a:bodyPr/>
                    <a:lstStyle/>
                    <a:p>
                      <a:r>
                        <a:rPr lang="en-US" dirty="0" smtClean="0"/>
                        <a:t>Cold weather</a:t>
                      </a:r>
                      <a:endParaRPr lang="en-US" dirty="0"/>
                    </a:p>
                  </a:txBody>
                  <a:tcPr/>
                </a:tc>
                <a:tc>
                  <a:txBody>
                    <a:bodyPr/>
                    <a:lstStyle/>
                    <a:p>
                      <a:r>
                        <a:rPr lang="en-US" dirty="0" smtClean="0"/>
                        <a:t>61</a:t>
                      </a:r>
                      <a:endParaRPr lang="en-US" dirty="0"/>
                    </a:p>
                  </a:txBody>
                  <a:tcPr/>
                </a:tc>
                <a:tc>
                  <a:txBody>
                    <a:bodyPr/>
                    <a:lstStyle/>
                    <a:p>
                      <a:r>
                        <a:rPr lang="en-US" dirty="0" smtClean="0"/>
                        <a:t>46</a:t>
                      </a:r>
                      <a:endParaRPr lang="en-US" dirty="0"/>
                    </a:p>
                  </a:txBody>
                  <a:tcPr/>
                </a:tc>
              </a:tr>
              <a:tr h="370840">
                <a:tc>
                  <a:txBody>
                    <a:bodyPr/>
                    <a:lstStyle/>
                    <a:p>
                      <a:r>
                        <a:rPr lang="en-US" dirty="0" smtClean="0"/>
                        <a:t>Humidity</a:t>
                      </a:r>
                      <a:endParaRPr lang="en-US" dirty="0"/>
                    </a:p>
                  </a:txBody>
                  <a:tcPr/>
                </a:tc>
                <a:tc>
                  <a:txBody>
                    <a:bodyPr/>
                    <a:lstStyle/>
                    <a:p>
                      <a:r>
                        <a:rPr lang="en-US" dirty="0" smtClean="0"/>
                        <a:t>24</a:t>
                      </a:r>
                      <a:endParaRPr lang="en-US" dirty="0"/>
                    </a:p>
                  </a:txBody>
                  <a:tcPr/>
                </a:tc>
                <a:tc>
                  <a:txBody>
                    <a:bodyPr/>
                    <a:lstStyle/>
                    <a:p>
                      <a:r>
                        <a:rPr lang="en-US" dirty="0" smtClean="0"/>
                        <a:t>18</a:t>
                      </a:r>
                      <a:endParaRPr lang="en-US" dirty="0"/>
                    </a:p>
                  </a:txBody>
                  <a:tcPr/>
                </a:tc>
              </a:tr>
              <a:tr h="370840">
                <a:tc>
                  <a:txBody>
                    <a:bodyPr/>
                    <a:lstStyle/>
                    <a:p>
                      <a:r>
                        <a:rPr lang="en-US" dirty="0" smtClean="0"/>
                        <a:t>Stress</a:t>
                      </a:r>
                      <a:endParaRPr lang="en-US" dirty="0"/>
                    </a:p>
                  </a:txBody>
                  <a:tcPr/>
                </a:tc>
                <a:tc>
                  <a:txBody>
                    <a:bodyPr/>
                    <a:lstStyle/>
                    <a:p>
                      <a:r>
                        <a:rPr lang="en-US" dirty="0" smtClean="0"/>
                        <a:t>84</a:t>
                      </a:r>
                      <a:endParaRPr lang="en-US" dirty="0"/>
                    </a:p>
                  </a:txBody>
                  <a:tcPr/>
                </a:tc>
                <a:tc>
                  <a:txBody>
                    <a:bodyPr/>
                    <a:lstStyle/>
                    <a:p>
                      <a:r>
                        <a:rPr lang="en-US" dirty="0" smtClean="0"/>
                        <a:t>63</a:t>
                      </a:r>
                      <a:endParaRPr lang="en-US" dirty="0"/>
                    </a:p>
                  </a:txBody>
                  <a:tcPr/>
                </a:tc>
              </a:tr>
              <a:tr h="370840">
                <a:tc>
                  <a:txBody>
                    <a:bodyPr/>
                    <a:lstStyle/>
                    <a:p>
                      <a:r>
                        <a:rPr lang="en-US" dirty="0" smtClean="0"/>
                        <a:t>Negative emotions</a:t>
                      </a:r>
                      <a:endParaRPr lang="en-US" dirty="0"/>
                    </a:p>
                  </a:txBody>
                  <a:tcPr/>
                </a:tc>
                <a:tc>
                  <a:txBody>
                    <a:bodyPr/>
                    <a:lstStyle/>
                    <a:p>
                      <a:r>
                        <a:rPr lang="en-US" dirty="0" smtClean="0"/>
                        <a:t>58</a:t>
                      </a:r>
                      <a:endParaRPr lang="en-US" dirty="0"/>
                    </a:p>
                  </a:txBody>
                  <a:tcPr/>
                </a:tc>
                <a:tc>
                  <a:txBody>
                    <a:bodyPr/>
                    <a:lstStyle/>
                    <a:p>
                      <a:r>
                        <a:rPr lang="en-US" dirty="0" smtClean="0"/>
                        <a:t>43</a:t>
                      </a:r>
                      <a:endParaRPr lang="en-US" dirty="0"/>
                    </a:p>
                  </a:txBody>
                  <a:tcPr/>
                </a:tc>
              </a:tr>
              <a:tr h="370840">
                <a:tc>
                  <a:txBody>
                    <a:bodyPr/>
                    <a:lstStyle/>
                    <a:p>
                      <a:r>
                        <a:rPr lang="en-US" dirty="0" smtClean="0"/>
                        <a:t>None</a:t>
                      </a:r>
                      <a:endParaRPr lang="en-US" dirty="0"/>
                    </a:p>
                  </a:txBody>
                  <a:tcPr/>
                </a:tc>
                <a:tc>
                  <a:txBody>
                    <a:bodyPr/>
                    <a:lstStyle/>
                    <a:p>
                      <a:r>
                        <a:rPr lang="en-US" dirty="0" smtClean="0"/>
                        <a:t>32</a:t>
                      </a:r>
                      <a:endParaRPr lang="en-US" dirty="0"/>
                    </a:p>
                  </a:txBody>
                  <a:tcPr/>
                </a:tc>
                <a:tc>
                  <a:txBody>
                    <a:bodyPr/>
                    <a:lstStyle/>
                    <a:p>
                      <a:r>
                        <a:rPr lang="en-US" dirty="0" smtClean="0"/>
                        <a:t>24</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Stress, cold weather, negative emotions appear to have affect a significant number of FQ sufferers.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35</a:t>
            </a:fld>
            <a:endParaRPr lang="en-US"/>
          </a:p>
        </p:txBody>
      </p:sp>
    </p:spTree>
    <p:extLst>
      <p:ext uri="{BB962C8B-B14F-4D97-AF65-F5344CB8AC3E}">
        <p14:creationId xmlns:p14="http://schemas.microsoft.com/office/powerpoint/2010/main" val="29405325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Related to Foods</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Please check all that apply regarding foods and your symptoms.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118644093"/>
              </p:ext>
            </p:extLst>
          </p:nvPr>
        </p:nvGraphicFramePr>
        <p:xfrm>
          <a:off x="457200" y="2174875"/>
          <a:ext cx="4040187" cy="3489960"/>
        </p:xfrm>
        <a:graphic>
          <a:graphicData uri="http://schemas.openxmlformats.org/drawingml/2006/table">
            <a:tbl>
              <a:tblPr firstRow="1" bandRow="1">
                <a:tableStyleId>{073A0DAA-6AF3-43AB-8588-CEC1D06C72B9}</a:tableStyleId>
              </a:tblPr>
              <a:tblGrid>
                <a:gridCol w="1752600"/>
                <a:gridCol w="1219200"/>
                <a:gridCol w="1068387"/>
              </a:tblGrid>
              <a:tr h="370840">
                <a:tc>
                  <a:txBody>
                    <a:bodyPr/>
                    <a:lstStyle/>
                    <a:p>
                      <a:r>
                        <a:rPr lang="en-US" sz="1000" dirty="0" smtClean="0"/>
                        <a:t>Symptoms/Food</a:t>
                      </a:r>
                      <a:endParaRPr lang="en-US" sz="1000" dirty="0"/>
                    </a:p>
                  </a:txBody>
                  <a:tcPr/>
                </a:tc>
                <a:tc>
                  <a:txBody>
                    <a:bodyPr/>
                    <a:lstStyle/>
                    <a:p>
                      <a:r>
                        <a:rPr lang="en-US" sz="1000" dirty="0" smtClean="0"/>
                        <a:t>Number (n=134)</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I do not tolerate</a:t>
                      </a:r>
                      <a:r>
                        <a:rPr lang="en-US" sz="1000" baseline="0" dirty="0" smtClean="0"/>
                        <a:t> caffeine.</a:t>
                      </a:r>
                      <a:endParaRPr lang="en-US" sz="1000" dirty="0"/>
                    </a:p>
                  </a:txBody>
                  <a:tcPr/>
                </a:tc>
                <a:tc>
                  <a:txBody>
                    <a:bodyPr/>
                    <a:lstStyle/>
                    <a:p>
                      <a:r>
                        <a:rPr lang="en-US" sz="1000" dirty="0" smtClean="0"/>
                        <a:t>48</a:t>
                      </a:r>
                      <a:endParaRPr lang="en-US" sz="1000" dirty="0"/>
                    </a:p>
                  </a:txBody>
                  <a:tcPr/>
                </a:tc>
                <a:tc>
                  <a:txBody>
                    <a:bodyPr/>
                    <a:lstStyle/>
                    <a:p>
                      <a:r>
                        <a:rPr lang="en-US" sz="1000" dirty="0" smtClean="0"/>
                        <a:t>36</a:t>
                      </a:r>
                      <a:endParaRPr lang="en-US" sz="1000" dirty="0"/>
                    </a:p>
                  </a:txBody>
                  <a:tcPr/>
                </a:tc>
              </a:tr>
              <a:tr h="370840">
                <a:tc>
                  <a:txBody>
                    <a:bodyPr/>
                    <a:lstStyle/>
                    <a:p>
                      <a:r>
                        <a:rPr lang="en-US" sz="1000" dirty="0" smtClean="0"/>
                        <a:t>My symptoms are worse with soy.</a:t>
                      </a:r>
                      <a:endParaRPr lang="en-US" sz="1000" dirty="0"/>
                    </a:p>
                  </a:txBody>
                  <a:tcPr/>
                </a:tc>
                <a:tc>
                  <a:txBody>
                    <a:bodyPr/>
                    <a:lstStyle/>
                    <a:p>
                      <a:r>
                        <a:rPr lang="en-US" sz="1000" dirty="0" smtClean="0"/>
                        <a:t>30</a:t>
                      </a:r>
                      <a:endParaRPr lang="en-US" sz="1000" dirty="0"/>
                    </a:p>
                  </a:txBody>
                  <a:tcPr/>
                </a:tc>
                <a:tc>
                  <a:txBody>
                    <a:bodyPr/>
                    <a:lstStyle/>
                    <a:p>
                      <a:r>
                        <a:rPr lang="en-US" sz="1000" dirty="0" smtClean="0"/>
                        <a:t>22</a:t>
                      </a:r>
                      <a:endParaRPr lang="en-US" sz="1000" dirty="0"/>
                    </a:p>
                  </a:txBody>
                  <a:tcPr/>
                </a:tc>
              </a:tr>
              <a:tr h="370840">
                <a:tc>
                  <a:txBody>
                    <a:bodyPr/>
                    <a:lstStyle/>
                    <a:p>
                      <a:r>
                        <a:rPr lang="en-US" sz="1000" dirty="0" smtClean="0"/>
                        <a:t>My symptoms are worse with meats.</a:t>
                      </a:r>
                      <a:endParaRPr lang="en-US" sz="1000" dirty="0"/>
                    </a:p>
                  </a:txBody>
                  <a:tcPr/>
                </a:tc>
                <a:tc>
                  <a:txBody>
                    <a:bodyPr/>
                    <a:lstStyle/>
                    <a:p>
                      <a:r>
                        <a:rPr lang="en-US" sz="1000" dirty="0" smtClean="0"/>
                        <a:t>17</a:t>
                      </a:r>
                      <a:endParaRPr lang="en-US" sz="1000" dirty="0"/>
                    </a:p>
                  </a:txBody>
                  <a:tcPr/>
                </a:tc>
                <a:tc>
                  <a:txBody>
                    <a:bodyPr/>
                    <a:lstStyle/>
                    <a:p>
                      <a:r>
                        <a:rPr lang="en-US" sz="1000" dirty="0" smtClean="0"/>
                        <a:t>13</a:t>
                      </a:r>
                      <a:endParaRPr lang="en-US" sz="1000" dirty="0"/>
                    </a:p>
                  </a:txBody>
                  <a:tcPr/>
                </a:tc>
              </a:tr>
              <a:tr h="370840">
                <a:tc>
                  <a:txBody>
                    <a:bodyPr/>
                    <a:lstStyle/>
                    <a:p>
                      <a:r>
                        <a:rPr lang="en-US" sz="1000" dirty="0" smtClean="0"/>
                        <a:t>My symptoms are worse with seafood.</a:t>
                      </a:r>
                      <a:endParaRPr lang="en-US" sz="1000" dirty="0"/>
                    </a:p>
                  </a:txBody>
                  <a:tcPr/>
                </a:tc>
                <a:tc>
                  <a:txBody>
                    <a:bodyPr/>
                    <a:lstStyle/>
                    <a:p>
                      <a:r>
                        <a:rPr lang="en-US" sz="1000" dirty="0" smtClean="0"/>
                        <a:t>10</a:t>
                      </a:r>
                      <a:endParaRPr lang="en-US" sz="1000" dirty="0"/>
                    </a:p>
                  </a:txBody>
                  <a:tcPr/>
                </a:tc>
                <a:tc>
                  <a:txBody>
                    <a:bodyPr/>
                    <a:lstStyle/>
                    <a:p>
                      <a:r>
                        <a:rPr lang="en-US" sz="1000" dirty="0" smtClean="0"/>
                        <a:t>7</a:t>
                      </a:r>
                      <a:endParaRPr lang="en-US" sz="1000" dirty="0"/>
                    </a:p>
                  </a:txBody>
                  <a:tcPr/>
                </a:tc>
              </a:tr>
              <a:tr h="370840">
                <a:tc>
                  <a:txBody>
                    <a:bodyPr/>
                    <a:lstStyle/>
                    <a:p>
                      <a:r>
                        <a:rPr lang="en-US" sz="1000" dirty="0" smtClean="0"/>
                        <a:t>My symptoms are worse with sugar.</a:t>
                      </a:r>
                      <a:endParaRPr lang="en-US" sz="1000" dirty="0"/>
                    </a:p>
                  </a:txBody>
                  <a:tcPr/>
                </a:tc>
                <a:tc>
                  <a:txBody>
                    <a:bodyPr/>
                    <a:lstStyle/>
                    <a:p>
                      <a:r>
                        <a:rPr lang="en-US" sz="1000" dirty="0" smtClean="0"/>
                        <a:t>40</a:t>
                      </a:r>
                      <a:endParaRPr lang="en-US" sz="1000" dirty="0"/>
                    </a:p>
                  </a:txBody>
                  <a:tcPr/>
                </a:tc>
                <a:tc>
                  <a:txBody>
                    <a:bodyPr/>
                    <a:lstStyle/>
                    <a:p>
                      <a:r>
                        <a:rPr lang="en-US" sz="1000" dirty="0" smtClean="0"/>
                        <a:t>30</a:t>
                      </a:r>
                      <a:endParaRPr lang="en-US" sz="1000" dirty="0"/>
                    </a:p>
                  </a:txBody>
                  <a:tcPr/>
                </a:tc>
              </a:tr>
              <a:tr h="370840">
                <a:tc>
                  <a:txBody>
                    <a:bodyPr/>
                    <a:lstStyle/>
                    <a:p>
                      <a:r>
                        <a:rPr lang="en-US" sz="1000" dirty="0" smtClean="0"/>
                        <a:t>My symptoms are worse with dairy products.</a:t>
                      </a:r>
                      <a:endParaRPr lang="en-US" sz="1000" dirty="0"/>
                    </a:p>
                  </a:txBody>
                  <a:tcPr/>
                </a:tc>
                <a:tc>
                  <a:txBody>
                    <a:bodyPr/>
                    <a:lstStyle/>
                    <a:p>
                      <a:r>
                        <a:rPr lang="en-US" sz="1000" dirty="0" smtClean="0"/>
                        <a:t>16</a:t>
                      </a:r>
                      <a:endParaRPr lang="en-US" sz="1000" dirty="0"/>
                    </a:p>
                  </a:txBody>
                  <a:tcPr/>
                </a:tc>
                <a:tc>
                  <a:txBody>
                    <a:bodyPr/>
                    <a:lstStyle/>
                    <a:p>
                      <a:r>
                        <a:rPr lang="en-US" sz="1000" dirty="0" smtClean="0"/>
                        <a:t>12</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32</a:t>
                      </a:r>
                      <a:endParaRPr lang="en-US" sz="1000" dirty="0"/>
                    </a:p>
                  </a:txBody>
                  <a:tcPr/>
                </a:tc>
                <a:tc>
                  <a:txBody>
                    <a:bodyPr/>
                    <a:lstStyle/>
                    <a:p>
                      <a:r>
                        <a:rPr lang="en-US" sz="1000" dirty="0" smtClean="0"/>
                        <a:t>24</a:t>
                      </a:r>
                      <a:endParaRPr lang="en-US" sz="1000" dirty="0"/>
                    </a:p>
                  </a:txBody>
                  <a:tcPr/>
                </a:tc>
              </a:tr>
              <a:tr h="370840">
                <a:tc>
                  <a:txBody>
                    <a:bodyPr/>
                    <a:lstStyle/>
                    <a:p>
                      <a:r>
                        <a:rPr lang="en-US" sz="1000" dirty="0" smtClean="0"/>
                        <a:t>Food does not seem to affect my symptoms.</a:t>
                      </a:r>
                      <a:endParaRPr lang="en-US" sz="1000" dirty="0"/>
                    </a:p>
                  </a:txBody>
                  <a:tcPr/>
                </a:tc>
                <a:tc>
                  <a:txBody>
                    <a:bodyPr/>
                    <a:lstStyle/>
                    <a:p>
                      <a:r>
                        <a:rPr lang="en-US" sz="1000" dirty="0" smtClean="0"/>
                        <a:t>48</a:t>
                      </a:r>
                      <a:endParaRPr lang="en-US" sz="1000" dirty="0"/>
                    </a:p>
                  </a:txBody>
                  <a:tcPr/>
                </a:tc>
                <a:tc>
                  <a:txBody>
                    <a:bodyPr/>
                    <a:lstStyle/>
                    <a:p>
                      <a:r>
                        <a:rPr lang="en-US" sz="1000" dirty="0" smtClean="0"/>
                        <a:t>36</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About 1/3 of FQ sufferers do not notice any correlation between symptom severity and foods.</a:t>
            </a:r>
          </a:p>
          <a:p>
            <a:r>
              <a:rPr lang="en-US" dirty="0" smtClean="0"/>
              <a:t>Among the foods listed, caffeine, sugar, and soy were the most common symptom </a:t>
            </a:r>
            <a:r>
              <a:rPr lang="en-US" dirty="0" err="1" smtClean="0"/>
              <a:t>exacerbaters</a:t>
            </a:r>
            <a:r>
              <a:rPr lang="en-US" dirty="0" smtClean="0"/>
              <a: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36</a:t>
            </a:fld>
            <a:endParaRPr lang="en-US"/>
          </a:p>
        </p:txBody>
      </p:sp>
    </p:spTree>
    <p:extLst>
      <p:ext uri="{BB962C8B-B14F-4D97-AF65-F5344CB8AC3E}">
        <p14:creationId xmlns:p14="http://schemas.microsoft.com/office/powerpoint/2010/main" val="31280529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Symptoms</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Answer ONLY if your symptoms resolved.  How long after treatment did your symptoms resolve?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68928443"/>
              </p:ext>
            </p:extLst>
          </p:nvPr>
        </p:nvGraphicFramePr>
        <p:xfrm>
          <a:off x="457200" y="2174875"/>
          <a:ext cx="4040187" cy="4165600"/>
        </p:xfrm>
        <a:graphic>
          <a:graphicData uri="http://schemas.openxmlformats.org/drawingml/2006/table">
            <a:tbl>
              <a:tblPr firstRow="1" bandRow="1">
                <a:tableStyleId>{073A0DAA-6AF3-43AB-8588-CEC1D06C72B9}</a:tableStyleId>
              </a:tblPr>
              <a:tblGrid>
                <a:gridCol w="1752600"/>
                <a:gridCol w="1143000"/>
                <a:gridCol w="1144587"/>
              </a:tblGrid>
              <a:tr h="370840">
                <a:tc>
                  <a:txBody>
                    <a:bodyPr/>
                    <a:lstStyle/>
                    <a:p>
                      <a:r>
                        <a:rPr lang="en-US" sz="1200" dirty="0" smtClean="0"/>
                        <a:t>Time to Resolve</a:t>
                      </a:r>
                      <a:endParaRPr lang="en-US" sz="1200" dirty="0"/>
                    </a:p>
                  </a:txBody>
                  <a:tcPr/>
                </a:tc>
                <a:tc>
                  <a:txBody>
                    <a:bodyPr/>
                    <a:lstStyle/>
                    <a:p>
                      <a:r>
                        <a:rPr lang="en-US" sz="1200" dirty="0" smtClean="0"/>
                        <a:t>Number (n=14)</a:t>
                      </a:r>
                      <a:endParaRPr lang="en-US" sz="1200" dirty="0"/>
                    </a:p>
                  </a:txBody>
                  <a:tcPr/>
                </a:tc>
                <a:tc>
                  <a:txBody>
                    <a:bodyPr/>
                    <a:lstStyle/>
                    <a:p>
                      <a:r>
                        <a:rPr lang="en-US" sz="1200" dirty="0" smtClean="0"/>
                        <a:t>Percent</a:t>
                      </a:r>
                      <a:endParaRPr lang="en-US" sz="1200" dirty="0"/>
                    </a:p>
                  </a:txBody>
                  <a:tcPr/>
                </a:tc>
              </a:tr>
              <a:tr h="370840">
                <a:tc>
                  <a:txBody>
                    <a:bodyPr/>
                    <a:lstStyle/>
                    <a:p>
                      <a:r>
                        <a:rPr lang="en-US" sz="1200" dirty="0" smtClean="0"/>
                        <a:t>Less than 1 week</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1 week to 1 month</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1 month to 3 months</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3 months to 6 months</a:t>
                      </a:r>
                      <a:endParaRPr lang="en-US" sz="1200" dirty="0"/>
                    </a:p>
                  </a:txBody>
                  <a:tcPr/>
                </a:tc>
                <a:tc>
                  <a:txBody>
                    <a:bodyPr/>
                    <a:lstStyle/>
                    <a:p>
                      <a:r>
                        <a:rPr lang="en-US" sz="1200" dirty="0" smtClean="0"/>
                        <a:t>2</a:t>
                      </a:r>
                      <a:endParaRPr lang="en-US" sz="1200" dirty="0"/>
                    </a:p>
                  </a:txBody>
                  <a:tcPr/>
                </a:tc>
                <a:tc>
                  <a:txBody>
                    <a:bodyPr/>
                    <a:lstStyle/>
                    <a:p>
                      <a:r>
                        <a:rPr lang="en-US" sz="1200" dirty="0" smtClean="0"/>
                        <a:t>14</a:t>
                      </a:r>
                      <a:endParaRPr lang="en-US" sz="1200" dirty="0"/>
                    </a:p>
                  </a:txBody>
                  <a:tcPr/>
                </a:tc>
              </a:tr>
              <a:tr h="370840">
                <a:tc>
                  <a:txBody>
                    <a:bodyPr/>
                    <a:lstStyle/>
                    <a:p>
                      <a:r>
                        <a:rPr lang="en-US" sz="1200" dirty="0" smtClean="0"/>
                        <a:t>6 months to 9 months</a:t>
                      </a:r>
                      <a:endParaRPr lang="en-US" sz="1200" dirty="0"/>
                    </a:p>
                  </a:txBody>
                  <a:tcPr/>
                </a:tc>
                <a:tc>
                  <a:txBody>
                    <a:bodyPr/>
                    <a:lstStyle/>
                    <a:p>
                      <a:r>
                        <a:rPr lang="en-US" sz="1200" dirty="0" smtClean="0"/>
                        <a:t>1</a:t>
                      </a:r>
                      <a:endParaRPr lang="en-US" sz="1200" dirty="0"/>
                    </a:p>
                  </a:txBody>
                  <a:tcPr/>
                </a:tc>
                <a:tc>
                  <a:txBody>
                    <a:bodyPr/>
                    <a:lstStyle/>
                    <a:p>
                      <a:r>
                        <a:rPr lang="en-US" sz="1200" dirty="0" smtClean="0"/>
                        <a:t>7</a:t>
                      </a:r>
                      <a:endParaRPr lang="en-US" sz="1200" dirty="0"/>
                    </a:p>
                  </a:txBody>
                  <a:tcPr/>
                </a:tc>
              </a:tr>
              <a:tr h="370840">
                <a:tc>
                  <a:txBody>
                    <a:bodyPr/>
                    <a:lstStyle/>
                    <a:p>
                      <a:r>
                        <a:rPr lang="en-US" sz="1200" dirty="0" smtClean="0"/>
                        <a:t>1 year</a:t>
                      </a:r>
                      <a:endParaRPr lang="en-US" sz="1200" dirty="0"/>
                    </a:p>
                  </a:txBody>
                  <a:tcPr/>
                </a:tc>
                <a:tc>
                  <a:txBody>
                    <a:bodyPr/>
                    <a:lstStyle/>
                    <a:p>
                      <a:r>
                        <a:rPr lang="en-US" sz="1200" dirty="0" smtClean="0"/>
                        <a:t>2</a:t>
                      </a:r>
                      <a:endParaRPr lang="en-US" sz="1200" dirty="0"/>
                    </a:p>
                  </a:txBody>
                  <a:tcPr/>
                </a:tc>
                <a:tc>
                  <a:txBody>
                    <a:bodyPr/>
                    <a:lstStyle/>
                    <a:p>
                      <a:r>
                        <a:rPr lang="en-US" sz="1200" dirty="0" smtClean="0"/>
                        <a:t>14</a:t>
                      </a:r>
                      <a:endParaRPr lang="en-US" sz="1200" dirty="0"/>
                    </a:p>
                  </a:txBody>
                  <a:tcPr/>
                </a:tc>
              </a:tr>
              <a:tr h="370840">
                <a:tc>
                  <a:txBody>
                    <a:bodyPr/>
                    <a:lstStyle/>
                    <a:p>
                      <a:r>
                        <a:rPr lang="en-US" sz="1200" dirty="0" smtClean="0"/>
                        <a:t>1-2 years</a:t>
                      </a:r>
                      <a:endParaRPr lang="en-US" sz="1200" dirty="0"/>
                    </a:p>
                  </a:txBody>
                  <a:tcPr/>
                </a:tc>
                <a:tc>
                  <a:txBody>
                    <a:bodyPr/>
                    <a:lstStyle/>
                    <a:p>
                      <a:r>
                        <a:rPr lang="en-US" sz="1200" dirty="0" smtClean="0"/>
                        <a:t>4</a:t>
                      </a:r>
                      <a:endParaRPr lang="en-US" sz="1200" dirty="0"/>
                    </a:p>
                  </a:txBody>
                  <a:tcPr/>
                </a:tc>
                <a:tc>
                  <a:txBody>
                    <a:bodyPr/>
                    <a:lstStyle/>
                    <a:p>
                      <a:r>
                        <a:rPr lang="en-US" sz="1200" dirty="0" smtClean="0"/>
                        <a:t>29</a:t>
                      </a:r>
                      <a:endParaRPr lang="en-US" sz="1200" dirty="0"/>
                    </a:p>
                  </a:txBody>
                  <a:tcPr/>
                </a:tc>
              </a:tr>
              <a:tr h="370840">
                <a:tc>
                  <a:txBody>
                    <a:bodyPr/>
                    <a:lstStyle/>
                    <a:p>
                      <a:r>
                        <a:rPr lang="en-US" sz="1200" dirty="0" smtClean="0"/>
                        <a:t>2-3 years</a:t>
                      </a:r>
                      <a:endParaRPr lang="en-US" sz="1200" dirty="0"/>
                    </a:p>
                  </a:txBody>
                  <a:tcPr/>
                </a:tc>
                <a:tc>
                  <a:txBody>
                    <a:bodyPr/>
                    <a:lstStyle/>
                    <a:p>
                      <a:r>
                        <a:rPr lang="en-US" sz="1200" dirty="0" smtClean="0"/>
                        <a:t>3</a:t>
                      </a:r>
                      <a:endParaRPr lang="en-US" sz="1200" dirty="0"/>
                    </a:p>
                  </a:txBody>
                  <a:tcPr/>
                </a:tc>
                <a:tc>
                  <a:txBody>
                    <a:bodyPr/>
                    <a:lstStyle/>
                    <a:p>
                      <a:r>
                        <a:rPr lang="en-US" sz="1200" dirty="0" smtClean="0"/>
                        <a:t>21</a:t>
                      </a:r>
                      <a:endParaRPr lang="en-US" sz="1200" dirty="0"/>
                    </a:p>
                  </a:txBody>
                  <a:tcPr/>
                </a:tc>
              </a:tr>
              <a:tr h="370840">
                <a:tc>
                  <a:txBody>
                    <a:bodyPr/>
                    <a:lstStyle/>
                    <a:p>
                      <a:r>
                        <a:rPr lang="en-US" sz="1200" dirty="0" smtClean="0"/>
                        <a:t>3-4 years</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&gt; 4 years</a:t>
                      </a:r>
                      <a:endParaRPr lang="en-US" sz="1200" dirty="0"/>
                    </a:p>
                  </a:txBody>
                  <a:tcPr/>
                </a:tc>
                <a:tc>
                  <a:txBody>
                    <a:bodyPr/>
                    <a:lstStyle/>
                    <a:p>
                      <a:r>
                        <a:rPr lang="en-US" sz="1200" dirty="0" smtClean="0"/>
                        <a:t>2</a:t>
                      </a:r>
                      <a:endParaRPr lang="en-US" sz="1200" dirty="0"/>
                    </a:p>
                  </a:txBody>
                  <a:tcPr/>
                </a:tc>
                <a:tc>
                  <a:txBody>
                    <a:bodyPr/>
                    <a:lstStyle/>
                    <a:p>
                      <a:r>
                        <a:rPr lang="en-US" sz="1200" dirty="0" smtClean="0"/>
                        <a:t>14</a:t>
                      </a:r>
                      <a:endParaRPr lang="en-US" sz="12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Fourteen of the 135 participants (10%) who answered this question reported a resolution of symptoms. This is likely a huge underrepresentation of the number of patients who recover because most patients who are feeling better are not going to continue to participate in the discussion forums or surveys.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37</a:t>
            </a:fld>
            <a:endParaRPr lang="en-US"/>
          </a:p>
        </p:txBody>
      </p:sp>
    </p:spTree>
    <p:extLst>
      <p:ext uri="{BB962C8B-B14F-4D97-AF65-F5344CB8AC3E}">
        <p14:creationId xmlns:p14="http://schemas.microsoft.com/office/powerpoint/2010/main" val="37727976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Duration of Continued Symptoms</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Answer ONLY if you have continued symptoms.  How long have you had symptoms so far?</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557511369"/>
              </p:ext>
            </p:extLst>
          </p:nvPr>
        </p:nvGraphicFramePr>
        <p:xfrm>
          <a:off x="457200" y="2174875"/>
          <a:ext cx="4040187" cy="4165600"/>
        </p:xfrm>
        <a:graphic>
          <a:graphicData uri="http://schemas.openxmlformats.org/drawingml/2006/table">
            <a:tbl>
              <a:tblPr firstRow="1" bandRow="1">
                <a:tableStyleId>{073A0DAA-6AF3-43AB-8588-CEC1D06C72B9}</a:tableStyleId>
              </a:tblPr>
              <a:tblGrid>
                <a:gridCol w="1752600"/>
                <a:gridCol w="1219200"/>
                <a:gridCol w="1068387"/>
              </a:tblGrid>
              <a:tr h="370840">
                <a:tc>
                  <a:txBody>
                    <a:bodyPr/>
                    <a:lstStyle/>
                    <a:p>
                      <a:r>
                        <a:rPr lang="en-US" sz="1200" dirty="0" smtClean="0"/>
                        <a:t>Symptom Duration</a:t>
                      </a:r>
                      <a:endParaRPr lang="en-US" sz="1200" dirty="0"/>
                    </a:p>
                  </a:txBody>
                  <a:tcPr/>
                </a:tc>
                <a:tc>
                  <a:txBody>
                    <a:bodyPr/>
                    <a:lstStyle/>
                    <a:p>
                      <a:r>
                        <a:rPr lang="en-US" sz="1200" dirty="0" smtClean="0"/>
                        <a:t>Number (n=121)</a:t>
                      </a:r>
                      <a:endParaRPr lang="en-US" sz="1200" dirty="0"/>
                    </a:p>
                  </a:txBody>
                  <a:tcPr/>
                </a:tc>
                <a:tc>
                  <a:txBody>
                    <a:bodyPr/>
                    <a:lstStyle/>
                    <a:p>
                      <a:r>
                        <a:rPr lang="en-US" sz="1200" dirty="0" smtClean="0"/>
                        <a:t>Percent</a:t>
                      </a:r>
                      <a:endParaRPr lang="en-US" sz="1200" dirty="0"/>
                    </a:p>
                  </a:txBody>
                  <a:tcPr/>
                </a:tc>
              </a:tr>
              <a:tr h="370840">
                <a:tc>
                  <a:txBody>
                    <a:bodyPr/>
                    <a:lstStyle/>
                    <a:p>
                      <a:r>
                        <a:rPr lang="en-US" sz="1200" dirty="0" smtClean="0"/>
                        <a:t>Less than one</a:t>
                      </a:r>
                      <a:r>
                        <a:rPr lang="en-US" sz="1200" baseline="0" dirty="0" smtClean="0"/>
                        <a:t> week</a:t>
                      </a:r>
                      <a:endParaRPr lang="en-US" sz="1200" dirty="0"/>
                    </a:p>
                  </a:txBody>
                  <a:tcPr/>
                </a:tc>
                <a:tc>
                  <a:txBody>
                    <a:bodyPr/>
                    <a:lstStyle/>
                    <a:p>
                      <a:r>
                        <a:rPr lang="en-US" sz="1200" dirty="0" smtClean="0"/>
                        <a:t>0</a:t>
                      </a:r>
                      <a:endParaRPr lang="en-US" sz="1200" dirty="0"/>
                    </a:p>
                  </a:txBody>
                  <a:tcPr/>
                </a:tc>
                <a:tc>
                  <a:txBody>
                    <a:bodyPr/>
                    <a:lstStyle/>
                    <a:p>
                      <a:r>
                        <a:rPr lang="en-US" sz="1200" dirty="0" smtClean="0"/>
                        <a:t>0</a:t>
                      </a:r>
                      <a:endParaRPr lang="en-US" sz="1200" dirty="0"/>
                    </a:p>
                  </a:txBody>
                  <a:tcPr/>
                </a:tc>
              </a:tr>
              <a:tr h="370840">
                <a:tc>
                  <a:txBody>
                    <a:bodyPr/>
                    <a:lstStyle/>
                    <a:p>
                      <a:r>
                        <a:rPr lang="en-US" sz="1200" dirty="0" smtClean="0"/>
                        <a:t>1 week to 1 month</a:t>
                      </a:r>
                      <a:endParaRPr lang="en-US" sz="1200" dirty="0"/>
                    </a:p>
                  </a:txBody>
                  <a:tcPr/>
                </a:tc>
                <a:tc>
                  <a:txBody>
                    <a:bodyPr/>
                    <a:lstStyle/>
                    <a:p>
                      <a:r>
                        <a:rPr lang="en-US" sz="1200" dirty="0" smtClean="0"/>
                        <a:t>2</a:t>
                      </a:r>
                      <a:endParaRPr lang="en-US" sz="1200" dirty="0"/>
                    </a:p>
                  </a:txBody>
                  <a:tcPr/>
                </a:tc>
                <a:tc>
                  <a:txBody>
                    <a:bodyPr/>
                    <a:lstStyle/>
                    <a:p>
                      <a:r>
                        <a:rPr lang="en-US" sz="1200" dirty="0" smtClean="0"/>
                        <a:t>2</a:t>
                      </a:r>
                      <a:endParaRPr lang="en-US" sz="1200" dirty="0"/>
                    </a:p>
                  </a:txBody>
                  <a:tcPr/>
                </a:tc>
              </a:tr>
              <a:tr h="370840">
                <a:tc>
                  <a:txBody>
                    <a:bodyPr/>
                    <a:lstStyle/>
                    <a:p>
                      <a:r>
                        <a:rPr lang="en-US" sz="1200" dirty="0" smtClean="0"/>
                        <a:t>1 month to 3 months</a:t>
                      </a:r>
                      <a:endParaRPr lang="en-US" sz="1200" dirty="0"/>
                    </a:p>
                  </a:txBody>
                  <a:tcPr/>
                </a:tc>
                <a:tc>
                  <a:txBody>
                    <a:bodyPr/>
                    <a:lstStyle/>
                    <a:p>
                      <a:r>
                        <a:rPr lang="en-US" sz="1200" dirty="0" smtClean="0"/>
                        <a:t>6</a:t>
                      </a:r>
                      <a:endParaRPr lang="en-US" sz="1200" dirty="0"/>
                    </a:p>
                  </a:txBody>
                  <a:tcPr/>
                </a:tc>
                <a:tc>
                  <a:txBody>
                    <a:bodyPr/>
                    <a:lstStyle/>
                    <a:p>
                      <a:r>
                        <a:rPr lang="en-US" sz="1200" dirty="0" smtClean="0"/>
                        <a:t>5</a:t>
                      </a:r>
                      <a:endParaRPr lang="en-US" sz="1200" dirty="0"/>
                    </a:p>
                  </a:txBody>
                  <a:tcPr/>
                </a:tc>
              </a:tr>
              <a:tr h="370840">
                <a:tc>
                  <a:txBody>
                    <a:bodyPr/>
                    <a:lstStyle/>
                    <a:p>
                      <a:r>
                        <a:rPr lang="en-US" sz="1200" dirty="0" smtClean="0"/>
                        <a:t>3 months to 6 months</a:t>
                      </a:r>
                      <a:endParaRPr lang="en-US" sz="1200" dirty="0"/>
                    </a:p>
                  </a:txBody>
                  <a:tcPr/>
                </a:tc>
                <a:tc>
                  <a:txBody>
                    <a:bodyPr/>
                    <a:lstStyle/>
                    <a:p>
                      <a:r>
                        <a:rPr lang="en-US" sz="1200" dirty="0" smtClean="0"/>
                        <a:t>12</a:t>
                      </a:r>
                      <a:endParaRPr lang="en-US" sz="1200" dirty="0"/>
                    </a:p>
                  </a:txBody>
                  <a:tcPr/>
                </a:tc>
                <a:tc>
                  <a:txBody>
                    <a:bodyPr/>
                    <a:lstStyle/>
                    <a:p>
                      <a:r>
                        <a:rPr lang="en-US" sz="1200" dirty="0" smtClean="0"/>
                        <a:t>10</a:t>
                      </a:r>
                      <a:endParaRPr lang="en-US" sz="1200" dirty="0"/>
                    </a:p>
                  </a:txBody>
                  <a:tcPr/>
                </a:tc>
              </a:tr>
              <a:tr h="370840">
                <a:tc>
                  <a:txBody>
                    <a:bodyPr/>
                    <a:lstStyle/>
                    <a:p>
                      <a:r>
                        <a:rPr lang="en-US" sz="1200" dirty="0" smtClean="0"/>
                        <a:t>6 months to 9 months</a:t>
                      </a:r>
                      <a:endParaRPr lang="en-US" sz="1200" dirty="0"/>
                    </a:p>
                  </a:txBody>
                  <a:tcPr/>
                </a:tc>
                <a:tc>
                  <a:txBody>
                    <a:bodyPr/>
                    <a:lstStyle/>
                    <a:p>
                      <a:r>
                        <a:rPr lang="en-US" sz="1200" dirty="0" smtClean="0"/>
                        <a:t>12</a:t>
                      </a:r>
                      <a:endParaRPr lang="en-US" sz="1200" dirty="0"/>
                    </a:p>
                  </a:txBody>
                  <a:tcPr/>
                </a:tc>
                <a:tc>
                  <a:txBody>
                    <a:bodyPr/>
                    <a:lstStyle/>
                    <a:p>
                      <a:r>
                        <a:rPr lang="en-US" sz="1200" dirty="0" smtClean="0"/>
                        <a:t>10</a:t>
                      </a:r>
                      <a:endParaRPr lang="en-US" sz="1200" dirty="0"/>
                    </a:p>
                  </a:txBody>
                  <a:tcPr/>
                </a:tc>
              </a:tr>
              <a:tr h="370840">
                <a:tc>
                  <a:txBody>
                    <a:bodyPr/>
                    <a:lstStyle/>
                    <a:p>
                      <a:r>
                        <a:rPr lang="en-US" sz="1200" dirty="0" smtClean="0"/>
                        <a:t>9 months to 1 year</a:t>
                      </a:r>
                      <a:endParaRPr lang="en-US" sz="1200" dirty="0"/>
                    </a:p>
                  </a:txBody>
                  <a:tcPr/>
                </a:tc>
                <a:tc>
                  <a:txBody>
                    <a:bodyPr/>
                    <a:lstStyle/>
                    <a:p>
                      <a:r>
                        <a:rPr lang="en-US" sz="1200" dirty="0" smtClean="0"/>
                        <a:t>11</a:t>
                      </a:r>
                      <a:endParaRPr lang="en-US" sz="1200" dirty="0"/>
                    </a:p>
                  </a:txBody>
                  <a:tcPr/>
                </a:tc>
                <a:tc>
                  <a:txBody>
                    <a:bodyPr/>
                    <a:lstStyle/>
                    <a:p>
                      <a:r>
                        <a:rPr lang="en-US" sz="1200" dirty="0" smtClean="0"/>
                        <a:t>9</a:t>
                      </a:r>
                      <a:endParaRPr lang="en-US" sz="1200" dirty="0"/>
                    </a:p>
                  </a:txBody>
                  <a:tcPr/>
                </a:tc>
              </a:tr>
              <a:tr h="370840">
                <a:tc>
                  <a:txBody>
                    <a:bodyPr/>
                    <a:lstStyle/>
                    <a:p>
                      <a:r>
                        <a:rPr lang="en-US" sz="1200" dirty="0" smtClean="0"/>
                        <a:t>1-2 years</a:t>
                      </a:r>
                      <a:endParaRPr lang="en-US" sz="1200" dirty="0"/>
                    </a:p>
                  </a:txBody>
                  <a:tcPr/>
                </a:tc>
                <a:tc>
                  <a:txBody>
                    <a:bodyPr/>
                    <a:lstStyle/>
                    <a:p>
                      <a:r>
                        <a:rPr lang="en-US" sz="1200" dirty="0" smtClean="0"/>
                        <a:t>27</a:t>
                      </a:r>
                      <a:endParaRPr lang="en-US" sz="1200" dirty="0"/>
                    </a:p>
                  </a:txBody>
                  <a:tcPr/>
                </a:tc>
                <a:tc>
                  <a:txBody>
                    <a:bodyPr/>
                    <a:lstStyle/>
                    <a:p>
                      <a:r>
                        <a:rPr lang="en-US" sz="1200" dirty="0" smtClean="0"/>
                        <a:t>22</a:t>
                      </a:r>
                      <a:endParaRPr lang="en-US" sz="1200" dirty="0"/>
                    </a:p>
                  </a:txBody>
                  <a:tcPr/>
                </a:tc>
              </a:tr>
              <a:tr h="370840">
                <a:tc>
                  <a:txBody>
                    <a:bodyPr/>
                    <a:lstStyle/>
                    <a:p>
                      <a:r>
                        <a:rPr lang="en-US" sz="1200" dirty="0" smtClean="0"/>
                        <a:t>2-3 years</a:t>
                      </a:r>
                      <a:endParaRPr lang="en-US" sz="1200" dirty="0"/>
                    </a:p>
                  </a:txBody>
                  <a:tcPr/>
                </a:tc>
                <a:tc>
                  <a:txBody>
                    <a:bodyPr/>
                    <a:lstStyle/>
                    <a:p>
                      <a:r>
                        <a:rPr lang="en-US" sz="1200" dirty="0" smtClean="0"/>
                        <a:t>13</a:t>
                      </a:r>
                      <a:endParaRPr lang="en-US" sz="1200" dirty="0"/>
                    </a:p>
                  </a:txBody>
                  <a:tcPr/>
                </a:tc>
                <a:tc>
                  <a:txBody>
                    <a:bodyPr/>
                    <a:lstStyle/>
                    <a:p>
                      <a:r>
                        <a:rPr lang="en-US" sz="1200" dirty="0" smtClean="0"/>
                        <a:t>11</a:t>
                      </a:r>
                      <a:endParaRPr lang="en-US" sz="1200" dirty="0"/>
                    </a:p>
                  </a:txBody>
                  <a:tcPr/>
                </a:tc>
              </a:tr>
              <a:tr h="370840">
                <a:tc>
                  <a:txBody>
                    <a:bodyPr/>
                    <a:lstStyle/>
                    <a:p>
                      <a:r>
                        <a:rPr lang="en-US" sz="1200" dirty="0" smtClean="0"/>
                        <a:t>3-4 years</a:t>
                      </a:r>
                      <a:endParaRPr lang="en-US" sz="1200" dirty="0"/>
                    </a:p>
                  </a:txBody>
                  <a:tcPr/>
                </a:tc>
                <a:tc>
                  <a:txBody>
                    <a:bodyPr/>
                    <a:lstStyle/>
                    <a:p>
                      <a:r>
                        <a:rPr lang="en-US" sz="1200" dirty="0" smtClean="0"/>
                        <a:t>7</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&gt; 4 years</a:t>
                      </a:r>
                      <a:endParaRPr lang="en-US" sz="1200" dirty="0"/>
                    </a:p>
                  </a:txBody>
                  <a:tcPr/>
                </a:tc>
                <a:tc>
                  <a:txBody>
                    <a:bodyPr/>
                    <a:lstStyle/>
                    <a:p>
                      <a:r>
                        <a:rPr lang="en-US" sz="1200" dirty="0" smtClean="0"/>
                        <a:t>31</a:t>
                      </a:r>
                      <a:endParaRPr lang="en-US" sz="1200" dirty="0"/>
                    </a:p>
                  </a:txBody>
                  <a:tcPr/>
                </a:tc>
                <a:tc>
                  <a:txBody>
                    <a:bodyPr/>
                    <a:lstStyle/>
                    <a:p>
                      <a:r>
                        <a:rPr lang="en-US" sz="1200" dirty="0" smtClean="0"/>
                        <a:t>26</a:t>
                      </a:r>
                      <a:endParaRPr lang="en-US" sz="12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lnSpcReduction="10000"/>
          </a:bodyPr>
          <a:lstStyle/>
          <a:p>
            <a:r>
              <a:rPr lang="en-US" dirty="0" smtClean="0"/>
              <a:t>For those patients who reported symptoms for &gt; 4 years:</a:t>
            </a:r>
          </a:p>
          <a:p>
            <a:pPr lvl="1"/>
            <a:r>
              <a:rPr lang="en-US" dirty="0" smtClean="0"/>
              <a:t>16 reported 4-6 years</a:t>
            </a:r>
          </a:p>
          <a:p>
            <a:pPr lvl="1"/>
            <a:r>
              <a:rPr lang="en-US" dirty="0" smtClean="0"/>
              <a:t>5 reported 6-8 years</a:t>
            </a:r>
          </a:p>
          <a:p>
            <a:pPr lvl="1"/>
            <a:r>
              <a:rPr lang="en-US" dirty="0" smtClean="0"/>
              <a:t>4 reported  8-10 years </a:t>
            </a:r>
          </a:p>
          <a:p>
            <a:pPr lvl="1"/>
            <a:r>
              <a:rPr lang="en-US" dirty="0" smtClean="0"/>
              <a:t>2 reported &gt;10 years (14 and 25 years</a:t>
            </a:r>
            <a:r>
              <a:rPr lang="en-US" dirty="0" smtClean="0"/>
              <a:t>).</a:t>
            </a:r>
          </a:p>
          <a:p>
            <a:pPr lvl="1"/>
            <a:r>
              <a:rPr lang="en-US" dirty="0" smtClean="0"/>
              <a:t>(Some patients who answered &gt; 4 years did not report the total number of years)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38</a:t>
            </a:fld>
            <a:endParaRPr lang="en-US"/>
          </a:p>
        </p:txBody>
      </p:sp>
    </p:spTree>
    <p:extLst>
      <p:ext uri="{BB962C8B-B14F-4D97-AF65-F5344CB8AC3E}">
        <p14:creationId xmlns:p14="http://schemas.microsoft.com/office/powerpoint/2010/main" val="3226208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Progression of Symptoms</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Complete this statement regarding your symptoms.  My symptoms seem to be: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38178144"/>
              </p:ext>
            </p:extLst>
          </p:nvPr>
        </p:nvGraphicFramePr>
        <p:xfrm>
          <a:off x="457200" y="2174875"/>
          <a:ext cx="4040187" cy="3307080"/>
        </p:xfrm>
        <a:graphic>
          <a:graphicData uri="http://schemas.openxmlformats.org/drawingml/2006/table">
            <a:tbl>
              <a:tblPr firstRow="1" bandRow="1">
                <a:tableStyleId>{073A0DAA-6AF3-43AB-8588-CEC1D06C72B9}</a:tableStyleId>
              </a:tblPr>
              <a:tblGrid>
                <a:gridCol w="1828800"/>
                <a:gridCol w="1219200"/>
                <a:gridCol w="992187"/>
              </a:tblGrid>
              <a:tr h="370840">
                <a:tc>
                  <a:txBody>
                    <a:bodyPr/>
                    <a:lstStyle/>
                    <a:p>
                      <a:r>
                        <a:rPr lang="en-US" dirty="0" smtClean="0"/>
                        <a:t>Symptom</a:t>
                      </a:r>
                      <a:r>
                        <a:rPr lang="en-US" baseline="0" dirty="0" smtClean="0"/>
                        <a:t> Progression</a:t>
                      </a:r>
                      <a:endParaRPr lang="en-US" dirty="0"/>
                    </a:p>
                  </a:txBody>
                  <a:tcPr/>
                </a:tc>
                <a:tc>
                  <a:txBody>
                    <a:bodyPr/>
                    <a:lstStyle/>
                    <a:p>
                      <a:r>
                        <a:rPr lang="en-US" dirty="0" smtClean="0"/>
                        <a:t>Number (n=134)</a:t>
                      </a:r>
                      <a:endParaRPr lang="en-US" dirty="0"/>
                    </a:p>
                  </a:txBody>
                  <a:tcPr/>
                </a:tc>
                <a:tc>
                  <a:txBody>
                    <a:bodyPr/>
                    <a:lstStyle/>
                    <a:p>
                      <a:r>
                        <a:rPr lang="en-US" dirty="0" smtClean="0"/>
                        <a:t>Percent</a:t>
                      </a:r>
                      <a:endParaRPr lang="en-US" dirty="0"/>
                    </a:p>
                  </a:txBody>
                  <a:tcPr/>
                </a:tc>
              </a:tr>
              <a:tr h="370840">
                <a:tc>
                  <a:txBody>
                    <a:bodyPr/>
                    <a:lstStyle/>
                    <a:p>
                      <a:r>
                        <a:rPr lang="en-US" dirty="0" smtClean="0"/>
                        <a:t>Getting worse</a:t>
                      </a:r>
                      <a:endParaRPr lang="en-US" dirty="0"/>
                    </a:p>
                  </a:txBody>
                  <a:tcPr/>
                </a:tc>
                <a:tc>
                  <a:txBody>
                    <a:bodyPr/>
                    <a:lstStyle/>
                    <a:p>
                      <a:r>
                        <a:rPr lang="en-US" dirty="0" smtClean="0"/>
                        <a:t>20</a:t>
                      </a:r>
                      <a:endParaRPr lang="en-US" dirty="0"/>
                    </a:p>
                  </a:txBody>
                  <a:tcPr/>
                </a:tc>
                <a:tc>
                  <a:txBody>
                    <a:bodyPr/>
                    <a:lstStyle/>
                    <a:p>
                      <a:r>
                        <a:rPr lang="en-US" dirty="0" smtClean="0"/>
                        <a:t>15</a:t>
                      </a:r>
                      <a:endParaRPr lang="en-US" dirty="0"/>
                    </a:p>
                  </a:txBody>
                  <a:tcPr/>
                </a:tc>
              </a:tr>
              <a:tr h="370840">
                <a:tc>
                  <a:txBody>
                    <a:bodyPr/>
                    <a:lstStyle/>
                    <a:p>
                      <a:r>
                        <a:rPr lang="en-US" dirty="0" smtClean="0"/>
                        <a:t>Staying the same</a:t>
                      </a:r>
                      <a:endParaRPr lang="en-US" dirty="0"/>
                    </a:p>
                  </a:txBody>
                  <a:tcPr/>
                </a:tc>
                <a:tc>
                  <a:txBody>
                    <a:bodyPr/>
                    <a:lstStyle/>
                    <a:p>
                      <a:r>
                        <a:rPr lang="en-US" dirty="0" smtClean="0"/>
                        <a:t>21</a:t>
                      </a:r>
                      <a:endParaRPr lang="en-US" dirty="0"/>
                    </a:p>
                  </a:txBody>
                  <a:tcPr/>
                </a:tc>
                <a:tc>
                  <a:txBody>
                    <a:bodyPr/>
                    <a:lstStyle/>
                    <a:p>
                      <a:r>
                        <a:rPr lang="en-US" dirty="0" smtClean="0"/>
                        <a:t>16</a:t>
                      </a:r>
                      <a:endParaRPr lang="en-US" dirty="0"/>
                    </a:p>
                  </a:txBody>
                  <a:tcPr/>
                </a:tc>
              </a:tr>
              <a:tr h="370840">
                <a:tc>
                  <a:txBody>
                    <a:bodyPr/>
                    <a:lstStyle/>
                    <a:p>
                      <a:r>
                        <a:rPr lang="en-US" dirty="0" smtClean="0"/>
                        <a:t>Slowly improving</a:t>
                      </a:r>
                      <a:endParaRPr lang="en-US" dirty="0"/>
                    </a:p>
                  </a:txBody>
                  <a:tcPr/>
                </a:tc>
                <a:tc>
                  <a:txBody>
                    <a:bodyPr/>
                    <a:lstStyle/>
                    <a:p>
                      <a:r>
                        <a:rPr lang="en-US" dirty="0" smtClean="0"/>
                        <a:t>60</a:t>
                      </a:r>
                      <a:endParaRPr lang="en-US" dirty="0"/>
                    </a:p>
                  </a:txBody>
                  <a:tcPr/>
                </a:tc>
                <a:tc>
                  <a:txBody>
                    <a:bodyPr/>
                    <a:lstStyle/>
                    <a:p>
                      <a:r>
                        <a:rPr lang="en-US" dirty="0" smtClean="0"/>
                        <a:t>45</a:t>
                      </a:r>
                      <a:endParaRPr lang="en-US" dirty="0"/>
                    </a:p>
                  </a:txBody>
                  <a:tcPr/>
                </a:tc>
              </a:tr>
              <a:tr h="370840">
                <a:tc>
                  <a:txBody>
                    <a:bodyPr/>
                    <a:lstStyle/>
                    <a:p>
                      <a:r>
                        <a:rPr lang="en-US" dirty="0" smtClean="0"/>
                        <a:t>Rapidly improving</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Not getting better or worse but changing</a:t>
                      </a:r>
                      <a:endParaRPr lang="en-US" dirty="0"/>
                    </a:p>
                  </a:txBody>
                  <a:tcPr/>
                </a:tc>
                <a:tc>
                  <a:txBody>
                    <a:bodyPr/>
                    <a:lstStyle/>
                    <a:p>
                      <a:r>
                        <a:rPr lang="en-US" dirty="0" smtClean="0"/>
                        <a:t>32</a:t>
                      </a:r>
                      <a:endParaRPr lang="en-US" dirty="0"/>
                    </a:p>
                  </a:txBody>
                  <a:tcPr/>
                </a:tc>
                <a:tc>
                  <a:txBody>
                    <a:bodyPr/>
                    <a:lstStyle/>
                    <a:p>
                      <a:r>
                        <a:rPr lang="en-US" dirty="0" smtClean="0"/>
                        <a:t>24</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patients do report that their symptoms are slowly improving.  However, a complete resolution of symptoms was not a choice for this question.  Patients with resolved symptoms may have been forced to choose the “closest” answer which would skew our data.</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39</a:t>
            </a:fld>
            <a:endParaRPr lang="en-US"/>
          </a:p>
        </p:txBody>
      </p:sp>
    </p:spTree>
    <p:extLst>
      <p:ext uri="{BB962C8B-B14F-4D97-AF65-F5344CB8AC3E}">
        <p14:creationId xmlns:p14="http://schemas.microsoft.com/office/powerpoint/2010/main" val="2600205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Data</a:t>
            </a:r>
            <a:endParaRPr lang="en-US" dirty="0"/>
          </a:p>
        </p:txBody>
      </p:sp>
      <p:sp>
        <p:nvSpPr>
          <p:cNvPr id="8" name="Content Placeholder 7"/>
          <p:cNvSpPr>
            <a:spLocks noGrp="1"/>
          </p:cNvSpPr>
          <p:nvPr>
            <p:ph idx="1"/>
          </p:nvPr>
        </p:nvSpPr>
        <p:spPr>
          <a:xfrm>
            <a:off x="457200" y="1295400"/>
            <a:ext cx="8229600" cy="5181600"/>
          </a:xfrm>
        </p:spPr>
        <p:txBody>
          <a:bodyPr>
            <a:normAutofit fontScale="47500" lnSpcReduction="20000"/>
          </a:bodyPr>
          <a:lstStyle/>
          <a:p>
            <a:r>
              <a:rPr lang="en-US" dirty="0" smtClean="0"/>
              <a:t>Before looking at the following results, one must acknowledge some fundamental facts about the interpretation of data.  </a:t>
            </a:r>
          </a:p>
          <a:p>
            <a:endParaRPr lang="en-US" dirty="0" smtClean="0"/>
          </a:p>
          <a:p>
            <a:r>
              <a:rPr lang="en-US" dirty="0" smtClean="0"/>
              <a:t>This data was collected in the form of a survey.  Inherently, surveys are open to multiple forms of bias. </a:t>
            </a:r>
          </a:p>
          <a:p>
            <a:pPr lvl="1"/>
            <a:endParaRPr lang="en-US" dirty="0" smtClean="0"/>
          </a:p>
          <a:p>
            <a:pPr lvl="1"/>
            <a:r>
              <a:rPr lang="en-US" dirty="0" smtClean="0"/>
              <a:t>The </a:t>
            </a:r>
            <a:r>
              <a:rPr lang="en-US" dirty="0"/>
              <a:t>participants are answering both objective and </a:t>
            </a:r>
            <a:r>
              <a:rPr lang="en-US" dirty="0" smtClean="0"/>
              <a:t>subjective </a:t>
            </a:r>
            <a:r>
              <a:rPr lang="en-US" dirty="0"/>
              <a:t>questions.  While objective questions are relatively straightforward, subjective questions can be interpreted differently from one patient to </a:t>
            </a:r>
            <a:r>
              <a:rPr lang="en-US" dirty="0" smtClean="0"/>
              <a:t>another</a:t>
            </a:r>
            <a:r>
              <a:rPr lang="en-US" dirty="0"/>
              <a:t>, and can also be answered with personal or emotional bias.  </a:t>
            </a:r>
          </a:p>
          <a:p>
            <a:endParaRPr lang="en-US" dirty="0"/>
          </a:p>
          <a:p>
            <a:pPr lvl="1"/>
            <a:r>
              <a:rPr lang="en-US" dirty="0"/>
              <a:t>The selection of participants is another form of potential bias in this study.  Because </a:t>
            </a:r>
            <a:r>
              <a:rPr lang="en-US" dirty="0" err="1"/>
              <a:t>fluoroquinolone</a:t>
            </a:r>
            <a:r>
              <a:rPr lang="en-US" dirty="0"/>
              <a:t> toxicity is a newly recognized syndrome, there are not yet any reliable diagnostic tests.  There is also a paltry sum </a:t>
            </a:r>
            <a:r>
              <a:rPr lang="en-US" dirty="0" smtClean="0"/>
              <a:t> of aggregate </a:t>
            </a:r>
            <a:r>
              <a:rPr lang="en-US" dirty="0"/>
              <a:t>data that is easily accessible to physicians.  Therefore, many of the participants in this survey are self-diagnosed.  While this is obviously not an ideal circumstance, to date, it is the only patient population available for study</a:t>
            </a:r>
            <a:r>
              <a:rPr lang="en-US" dirty="0" smtClean="0"/>
              <a:t>.</a:t>
            </a:r>
          </a:p>
          <a:p>
            <a:pPr lvl="1"/>
            <a:endParaRPr lang="en-US" dirty="0"/>
          </a:p>
          <a:p>
            <a:pPr lvl="1"/>
            <a:r>
              <a:rPr lang="en-US" dirty="0" smtClean="0"/>
              <a:t>In addition to the lack of a verifiable diagnostic test, the participants may also not represent a realistic cross-section of individuals who suffer from </a:t>
            </a:r>
            <a:r>
              <a:rPr lang="en-US" dirty="0" err="1" smtClean="0"/>
              <a:t>fluoroquinolone</a:t>
            </a:r>
            <a:r>
              <a:rPr lang="en-US" dirty="0" smtClean="0"/>
              <a:t> toxicity.  All participants had the knowledge and motivation to research the syndrome, find an online forum and participate in the survey.  This process may have selected for a highly educated and computer savvy subpopulation.</a:t>
            </a:r>
            <a:endParaRPr lang="en-US" dirty="0"/>
          </a:p>
          <a:p>
            <a:pPr lvl="1"/>
            <a:endParaRPr lang="en-US" dirty="0" smtClean="0"/>
          </a:p>
          <a:p>
            <a:r>
              <a:rPr lang="en-US" dirty="0" smtClean="0"/>
              <a:t>In spite of the abovementioned shortcomings of the available data, this information is a unique glimpse into the suffering of a very dedicated group of people.  Their common interest in describing </a:t>
            </a:r>
            <a:r>
              <a:rPr lang="en-US" dirty="0" err="1" smtClean="0"/>
              <a:t>fluoroquinolone</a:t>
            </a:r>
            <a:r>
              <a:rPr lang="en-US" dirty="0" smtClean="0"/>
              <a:t> toxicity syndrome should serve as a springboard for further investigation into this devastating syndrome.	</a:t>
            </a:r>
          </a:p>
          <a:p>
            <a:endParaRPr lang="en-US" dirty="0"/>
          </a:p>
          <a:p>
            <a:pPr lvl="1"/>
            <a:endParaRPr lang="en-US" dirty="0"/>
          </a:p>
          <a:p>
            <a:pPr lvl="1">
              <a:buFont typeface="Arial" pitchFamily="34" charset="0"/>
              <a:buChar char="•"/>
            </a:pP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a:t>
            </a:fld>
            <a:endParaRPr lang="en-US"/>
          </a:p>
        </p:txBody>
      </p:sp>
    </p:spTree>
    <p:extLst>
      <p:ext uri="{BB962C8B-B14F-4D97-AF65-F5344CB8AC3E}">
        <p14:creationId xmlns:p14="http://schemas.microsoft.com/office/powerpoint/2010/main" val="669135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My symptoms include: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614517911"/>
              </p:ext>
            </p:extLst>
          </p:nvPr>
        </p:nvGraphicFramePr>
        <p:xfrm>
          <a:off x="228600" y="2209802"/>
          <a:ext cx="4040187" cy="4528599"/>
        </p:xfrm>
        <a:graphic>
          <a:graphicData uri="http://schemas.openxmlformats.org/drawingml/2006/table">
            <a:tbl>
              <a:tblPr firstRow="1" bandRow="1">
                <a:tableStyleId>{073A0DAA-6AF3-43AB-8588-CEC1D06C72B9}</a:tableStyleId>
              </a:tblPr>
              <a:tblGrid>
                <a:gridCol w="1752600"/>
                <a:gridCol w="1219200"/>
                <a:gridCol w="1068387"/>
              </a:tblGrid>
              <a:tr h="345623">
                <a:tc>
                  <a:txBody>
                    <a:bodyPr/>
                    <a:lstStyle/>
                    <a:p>
                      <a:r>
                        <a:rPr lang="en-US" sz="1000" dirty="0" smtClean="0"/>
                        <a:t>Symptom</a:t>
                      </a:r>
                      <a:endParaRPr lang="en-US" sz="1000" dirty="0"/>
                    </a:p>
                  </a:txBody>
                  <a:tcPr/>
                </a:tc>
                <a:tc>
                  <a:txBody>
                    <a:bodyPr/>
                    <a:lstStyle/>
                    <a:p>
                      <a:r>
                        <a:rPr lang="en-US" sz="1000" dirty="0" smtClean="0"/>
                        <a:t>Number (n=134)</a:t>
                      </a:r>
                      <a:endParaRPr lang="en-US" sz="1000" dirty="0"/>
                    </a:p>
                  </a:txBody>
                  <a:tcPr/>
                </a:tc>
                <a:tc>
                  <a:txBody>
                    <a:bodyPr/>
                    <a:lstStyle/>
                    <a:p>
                      <a:r>
                        <a:rPr lang="en-US" sz="1000" dirty="0" smtClean="0"/>
                        <a:t>Percent</a:t>
                      </a:r>
                      <a:endParaRPr lang="en-US" sz="1000" dirty="0"/>
                    </a:p>
                  </a:txBody>
                  <a:tcPr/>
                </a:tc>
              </a:tr>
              <a:tr h="261436">
                <a:tc>
                  <a:txBody>
                    <a:bodyPr/>
                    <a:lstStyle/>
                    <a:p>
                      <a:r>
                        <a:rPr lang="en-US" sz="1000" dirty="0" smtClean="0"/>
                        <a:t>Tinnitus</a:t>
                      </a:r>
                      <a:endParaRPr lang="en-US" sz="1000" dirty="0"/>
                    </a:p>
                  </a:txBody>
                  <a:tcPr/>
                </a:tc>
                <a:tc>
                  <a:txBody>
                    <a:bodyPr/>
                    <a:lstStyle/>
                    <a:p>
                      <a:r>
                        <a:rPr lang="en-US" sz="1000" dirty="0" smtClean="0"/>
                        <a:t>63</a:t>
                      </a:r>
                      <a:endParaRPr lang="en-US" sz="1000" dirty="0"/>
                    </a:p>
                  </a:txBody>
                  <a:tcPr/>
                </a:tc>
                <a:tc>
                  <a:txBody>
                    <a:bodyPr/>
                    <a:lstStyle/>
                    <a:p>
                      <a:r>
                        <a:rPr lang="en-US" sz="1000" dirty="0" smtClean="0"/>
                        <a:t>47</a:t>
                      </a:r>
                      <a:endParaRPr lang="en-US" sz="1000" dirty="0"/>
                    </a:p>
                  </a:txBody>
                  <a:tcPr/>
                </a:tc>
              </a:tr>
              <a:tr h="261436">
                <a:tc>
                  <a:txBody>
                    <a:bodyPr/>
                    <a:lstStyle/>
                    <a:p>
                      <a:r>
                        <a:rPr lang="en-US" sz="1000" dirty="0" smtClean="0"/>
                        <a:t>Hearing loss</a:t>
                      </a:r>
                      <a:endParaRPr lang="en-US" sz="1000" dirty="0"/>
                    </a:p>
                  </a:txBody>
                  <a:tcPr/>
                </a:tc>
                <a:tc>
                  <a:txBody>
                    <a:bodyPr/>
                    <a:lstStyle/>
                    <a:p>
                      <a:r>
                        <a:rPr lang="en-US" sz="1000" dirty="0" smtClean="0"/>
                        <a:t>22</a:t>
                      </a:r>
                      <a:endParaRPr lang="en-US" sz="1000" dirty="0"/>
                    </a:p>
                  </a:txBody>
                  <a:tcPr/>
                </a:tc>
                <a:tc>
                  <a:txBody>
                    <a:bodyPr/>
                    <a:lstStyle/>
                    <a:p>
                      <a:r>
                        <a:rPr lang="en-US" sz="1000" dirty="0" smtClean="0"/>
                        <a:t>16</a:t>
                      </a:r>
                      <a:endParaRPr lang="en-US" sz="1000" dirty="0"/>
                    </a:p>
                  </a:txBody>
                  <a:tcPr/>
                </a:tc>
              </a:tr>
              <a:tr h="261436">
                <a:tc>
                  <a:txBody>
                    <a:bodyPr/>
                    <a:lstStyle/>
                    <a:p>
                      <a:r>
                        <a:rPr lang="en-US" sz="1000" dirty="0" smtClean="0"/>
                        <a:t>Thoughts of suicide</a:t>
                      </a:r>
                      <a:endParaRPr lang="en-US" sz="1000" dirty="0"/>
                    </a:p>
                  </a:txBody>
                  <a:tcPr/>
                </a:tc>
                <a:tc>
                  <a:txBody>
                    <a:bodyPr/>
                    <a:lstStyle/>
                    <a:p>
                      <a:r>
                        <a:rPr lang="en-US" sz="1000" dirty="0" smtClean="0"/>
                        <a:t>45</a:t>
                      </a:r>
                      <a:endParaRPr lang="en-US" sz="1000" dirty="0"/>
                    </a:p>
                  </a:txBody>
                  <a:tcPr/>
                </a:tc>
                <a:tc>
                  <a:txBody>
                    <a:bodyPr/>
                    <a:lstStyle/>
                    <a:p>
                      <a:r>
                        <a:rPr lang="en-US" sz="1000" dirty="0" smtClean="0"/>
                        <a:t>34</a:t>
                      </a:r>
                      <a:endParaRPr lang="en-US" sz="1000" dirty="0"/>
                    </a:p>
                  </a:txBody>
                  <a:tcPr/>
                </a:tc>
              </a:tr>
              <a:tr h="261436">
                <a:tc>
                  <a:txBody>
                    <a:bodyPr/>
                    <a:lstStyle/>
                    <a:p>
                      <a:r>
                        <a:rPr lang="en-US" sz="1000" dirty="0" smtClean="0"/>
                        <a:t>Depression</a:t>
                      </a:r>
                      <a:endParaRPr lang="en-US" sz="1000" dirty="0"/>
                    </a:p>
                  </a:txBody>
                  <a:tcPr/>
                </a:tc>
                <a:tc>
                  <a:txBody>
                    <a:bodyPr/>
                    <a:lstStyle/>
                    <a:p>
                      <a:r>
                        <a:rPr lang="en-US" sz="1000" dirty="0" smtClean="0"/>
                        <a:t>78</a:t>
                      </a:r>
                      <a:endParaRPr lang="en-US" sz="1000" dirty="0"/>
                    </a:p>
                  </a:txBody>
                  <a:tcPr/>
                </a:tc>
                <a:tc>
                  <a:txBody>
                    <a:bodyPr/>
                    <a:lstStyle/>
                    <a:p>
                      <a:r>
                        <a:rPr lang="en-US" sz="1000" dirty="0" smtClean="0"/>
                        <a:t>58</a:t>
                      </a:r>
                      <a:endParaRPr lang="en-US" sz="1000" dirty="0"/>
                    </a:p>
                  </a:txBody>
                  <a:tcPr/>
                </a:tc>
              </a:tr>
              <a:tr h="261436">
                <a:tc>
                  <a:txBody>
                    <a:bodyPr/>
                    <a:lstStyle/>
                    <a:p>
                      <a:r>
                        <a:rPr lang="en-US" sz="1000" dirty="0" smtClean="0"/>
                        <a:t>Anxiety</a:t>
                      </a:r>
                      <a:endParaRPr lang="en-US" sz="1000" dirty="0"/>
                    </a:p>
                  </a:txBody>
                  <a:tcPr/>
                </a:tc>
                <a:tc>
                  <a:txBody>
                    <a:bodyPr/>
                    <a:lstStyle/>
                    <a:p>
                      <a:r>
                        <a:rPr lang="en-US" sz="1000" dirty="0" smtClean="0"/>
                        <a:t>77</a:t>
                      </a:r>
                      <a:endParaRPr lang="en-US" sz="1000" dirty="0"/>
                    </a:p>
                  </a:txBody>
                  <a:tcPr/>
                </a:tc>
                <a:tc>
                  <a:txBody>
                    <a:bodyPr/>
                    <a:lstStyle/>
                    <a:p>
                      <a:r>
                        <a:rPr lang="en-US" sz="1000" dirty="0" smtClean="0"/>
                        <a:t>57</a:t>
                      </a:r>
                      <a:endParaRPr lang="en-US" sz="1000" dirty="0"/>
                    </a:p>
                  </a:txBody>
                  <a:tcPr/>
                </a:tc>
              </a:tr>
              <a:tr h="261436">
                <a:tc>
                  <a:txBody>
                    <a:bodyPr/>
                    <a:lstStyle/>
                    <a:p>
                      <a:r>
                        <a:rPr lang="en-US" sz="1000" dirty="0" smtClean="0"/>
                        <a:t>Vision loss</a:t>
                      </a:r>
                      <a:endParaRPr lang="en-US" sz="1000" dirty="0"/>
                    </a:p>
                  </a:txBody>
                  <a:tcPr/>
                </a:tc>
                <a:tc>
                  <a:txBody>
                    <a:bodyPr/>
                    <a:lstStyle/>
                    <a:p>
                      <a:r>
                        <a:rPr lang="en-US" sz="1000" dirty="0" smtClean="0"/>
                        <a:t>52</a:t>
                      </a:r>
                      <a:endParaRPr lang="en-US" sz="1000" dirty="0"/>
                    </a:p>
                  </a:txBody>
                  <a:tcPr/>
                </a:tc>
                <a:tc>
                  <a:txBody>
                    <a:bodyPr/>
                    <a:lstStyle/>
                    <a:p>
                      <a:r>
                        <a:rPr lang="en-US" sz="1000" dirty="0" smtClean="0"/>
                        <a:t>39</a:t>
                      </a:r>
                      <a:endParaRPr lang="en-US" sz="1000" dirty="0"/>
                    </a:p>
                  </a:txBody>
                  <a:tcPr/>
                </a:tc>
              </a:tr>
              <a:tr h="261436">
                <a:tc>
                  <a:txBody>
                    <a:bodyPr/>
                    <a:lstStyle/>
                    <a:p>
                      <a:r>
                        <a:rPr lang="en-US" sz="1000" dirty="0" smtClean="0"/>
                        <a:t>Dry eyes</a:t>
                      </a:r>
                      <a:endParaRPr lang="en-US" sz="1000" dirty="0"/>
                    </a:p>
                  </a:txBody>
                  <a:tcPr/>
                </a:tc>
                <a:tc>
                  <a:txBody>
                    <a:bodyPr/>
                    <a:lstStyle/>
                    <a:p>
                      <a:r>
                        <a:rPr lang="en-US" sz="1000" dirty="0" smtClean="0"/>
                        <a:t>24</a:t>
                      </a:r>
                      <a:endParaRPr lang="en-US" sz="1000" dirty="0"/>
                    </a:p>
                  </a:txBody>
                  <a:tcPr/>
                </a:tc>
                <a:tc>
                  <a:txBody>
                    <a:bodyPr/>
                    <a:lstStyle/>
                    <a:p>
                      <a:r>
                        <a:rPr lang="en-US" sz="1000" dirty="0" smtClean="0"/>
                        <a:t>18</a:t>
                      </a:r>
                      <a:endParaRPr lang="en-US" sz="1000" dirty="0"/>
                    </a:p>
                  </a:txBody>
                  <a:tcPr/>
                </a:tc>
              </a:tr>
              <a:tr h="261436">
                <a:tc>
                  <a:txBody>
                    <a:bodyPr/>
                    <a:lstStyle/>
                    <a:p>
                      <a:r>
                        <a:rPr lang="en-US" sz="1000" dirty="0" smtClean="0"/>
                        <a:t>Retinal tears</a:t>
                      </a:r>
                      <a:endParaRPr lang="en-US" sz="1000" dirty="0"/>
                    </a:p>
                  </a:txBody>
                  <a:tcPr/>
                </a:tc>
                <a:tc>
                  <a:txBody>
                    <a:bodyPr/>
                    <a:lstStyle/>
                    <a:p>
                      <a:r>
                        <a:rPr lang="en-US" sz="1000" dirty="0" smtClean="0"/>
                        <a:t>5</a:t>
                      </a:r>
                      <a:endParaRPr lang="en-US" sz="1000" dirty="0"/>
                    </a:p>
                  </a:txBody>
                  <a:tcPr/>
                </a:tc>
                <a:tc>
                  <a:txBody>
                    <a:bodyPr/>
                    <a:lstStyle/>
                    <a:p>
                      <a:r>
                        <a:rPr lang="en-US" sz="1000" dirty="0" smtClean="0"/>
                        <a:t>4</a:t>
                      </a:r>
                      <a:endParaRPr lang="en-US" sz="1000" dirty="0"/>
                    </a:p>
                  </a:txBody>
                  <a:tcPr/>
                </a:tc>
              </a:tr>
              <a:tr h="261436">
                <a:tc>
                  <a:txBody>
                    <a:bodyPr/>
                    <a:lstStyle/>
                    <a:p>
                      <a:r>
                        <a:rPr lang="en-US" sz="1000" dirty="0" smtClean="0"/>
                        <a:t>Diplopia (Double vision)</a:t>
                      </a:r>
                      <a:endParaRPr lang="en-US" sz="1000" dirty="0"/>
                    </a:p>
                  </a:txBody>
                  <a:tcPr/>
                </a:tc>
                <a:tc>
                  <a:txBody>
                    <a:bodyPr/>
                    <a:lstStyle/>
                    <a:p>
                      <a:r>
                        <a:rPr lang="en-US" sz="1000" dirty="0" smtClean="0"/>
                        <a:t>18</a:t>
                      </a:r>
                      <a:endParaRPr lang="en-US" sz="1000" dirty="0"/>
                    </a:p>
                  </a:txBody>
                  <a:tcPr/>
                </a:tc>
                <a:tc>
                  <a:txBody>
                    <a:bodyPr/>
                    <a:lstStyle/>
                    <a:p>
                      <a:r>
                        <a:rPr lang="en-US" sz="1000" dirty="0" smtClean="0"/>
                        <a:t>13</a:t>
                      </a:r>
                      <a:endParaRPr lang="en-US" sz="1000" dirty="0"/>
                    </a:p>
                  </a:txBody>
                  <a:tcPr/>
                </a:tc>
              </a:tr>
              <a:tr h="261436">
                <a:tc>
                  <a:txBody>
                    <a:bodyPr/>
                    <a:lstStyle/>
                    <a:p>
                      <a:r>
                        <a:rPr lang="en-US" sz="1000" dirty="0" smtClean="0"/>
                        <a:t>Tendon rupture</a:t>
                      </a:r>
                      <a:endParaRPr lang="en-US" sz="1000" dirty="0"/>
                    </a:p>
                  </a:txBody>
                  <a:tcPr/>
                </a:tc>
                <a:tc>
                  <a:txBody>
                    <a:bodyPr/>
                    <a:lstStyle/>
                    <a:p>
                      <a:r>
                        <a:rPr lang="en-US" sz="1000" dirty="0" smtClean="0"/>
                        <a:t>16</a:t>
                      </a:r>
                      <a:endParaRPr lang="en-US" sz="1000" dirty="0"/>
                    </a:p>
                  </a:txBody>
                  <a:tcPr/>
                </a:tc>
                <a:tc>
                  <a:txBody>
                    <a:bodyPr/>
                    <a:lstStyle/>
                    <a:p>
                      <a:r>
                        <a:rPr lang="en-US" sz="1000" dirty="0" smtClean="0"/>
                        <a:t>12</a:t>
                      </a:r>
                      <a:endParaRPr lang="en-US" sz="1000" dirty="0"/>
                    </a:p>
                  </a:txBody>
                  <a:tcPr/>
                </a:tc>
              </a:tr>
              <a:tr h="261436">
                <a:tc>
                  <a:txBody>
                    <a:bodyPr/>
                    <a:lstStyle/>
                    <a:p>
                      <a:r>
                        <a:rPr lang="en-US" sz="1000" dirty="0" smtClean="0"/>
                        <a:t>Tendon pain</a:t>
                      </a:r>
                      <a:endParaRPr lang="en-US" sz="1000" dirty="0"/>
                    </a:p>
                  </a:txBody>
                  <a:tcPr/>
                </a:tc>
                <a:tc>
                  <a:txBody>
                    <a:bodyPr/>
                    <a:lstStyle/>
                    <a:p>
                      <a:r>
                        <a:rPr lang="en-US" sz="1000" dirty="0" smtClean="0"/>
                        <a:t>115</a:t>
                      </a:r>
                      <a:endParaRPr lang="en-US" sz="1000" dirty="0"/>
                    </a:p>
                  </a:txBody>
                  <a:tcPr/>
                </a:tc>
                <a:tc>
                  <a:txBody>
                    <a:bodyPr/>
                    <a:lstStyle/>
                    <a:p>
                      <a:r>
                        <a:rPr lang="en-US" sz="1000" dirty="0" smtClean="0"/>
                        <a:t>86</a:t>
                      </a:r>
                      <a:endParaRPr lang="en-US" sz="1000" dirty="0"/>
                    </a:p>
                  </a:txBody>
                  <a:tcPr/>
                </a:tc>
              </a:tr>
              <a:tr h="261436">
                <a:tc>
                  <a:txBody>
                    <a:bodyPr/>
                    <a:lstStyle/>
                    <a:p>
                      <a:r>
                        <a:rPr lang="en-US" sz="1000" dirty="0" smtClean="0"/>
                        <a:t>Muscle pain</a:t>
                      </a:r>
                      <a:endParaRPr lang="en-US" sz="1000" dirty="0"/>
                    </a:p>
                  </a:txBody>
                  <a:tcPr/>
                </a:tc>
                <a:tc>
                  <a:txBody>
                    <a:bodyPr/>
                    <a:lstStyle/>
                    <a:p>
                      <a:r>
                        <a:rPr lang="en-US" sz="1000" dirty="0" smtClean="0"/>
                        <a:t>106</a:t>
                      </a:r>
                      <a:endParaRPr lang="en-US" sz="1000" dirty="0"/>
                    </a:p>
                  </a:txBody>
                  <a:tcPr/>
                </a:tc>
                <a:tc>
                  <a:txBody>
                    <a:bodyPr/>
                    <a:lstStyle/>
                    <a:p>
                      <a:r>
                        <a:rPr lang="en-US" sz="1000" dirty="0" smtClean="0"/>
                        <a:t>79</a:t>
                      </a:r>
                      <a:endParaRPr lang="en-US" sz="1000" dirty="0"/>
                    </a:p>
                  </a:txBody>
                  <a:tcPr/>
                </a:tc>
              </a:tr>
              <a:tr h="261436">
                <a:tc>
                  <a:txBody>
                    <a:bodyPr/>
                    <a:lstStyle/>
                    <a:p>
                      <a:r>
                        <a:rPr lang="en-US" sz="1000" dirty="0" smtClean="0"/>
                        <a:t>Joint pain</a:t>
                      </a:r>
                      <a:endParaRPr lang="en-US" sz="1000" dirty="0"/>
                    </a:p>
                  </a:txBody>
                  <a:tcPr/>
                </a:tc>
                <a:tc>
                  <a:txBody>
                    <a:bodyPr/>
                    <a:lstStyle/>
                    <a:p>
                      <a:r>
                        <a:rPr lang="en-US" sz="1000" dirty="0" smtClean="0"/>
                        <a:t>114</a:t>
                      </a:r>
                      <a:endParaRPr lang="en-US" sz="1000" dirty="0"/>
                    </a:p>
                  </a:txBody>
                  <a:tcPr/>
                </a:tc>
                <a:tc>
                  <a:txBody>
                    <a:bodyPr/>
                    <a:lstStyle/>
                    <a:p>
                      <a:r>
                        <a:rPr lang="en-US" sz="1000" dirty="0" smtClean="0"/>
                        <a:t>85</a:t>
                      </a:r>
                      <a:endParaRPr lang="en-US" sz="1000" dirty="0"/>
                    </a:p>
                  </a:txBody>
                  <a:tcPr/>
                </a:tc>
              </a:tr>
              <a:tr h="261436">
                <a:tc>
                  <a:txBody>
                    <a:bodyPr/>
                    <a:lstStyle/>
                    <a:p>
                      <a:r>
                        <a:rPr lang="en-US" sz="1000" dirty="0" smtClean="0"/>
                        <a:t>Back pain</a:t>
                      </a:r>
                      <a:endParaRPr lang="en-US" sz="1000" dirty="0"/>
                    </a:p>
                  </a:txBody>
                  <a:tcPr/>
                </a:tc>
                <a:tc>
                  <a:txBody>
                    <a:bodyPr/>
                    <a:lstStyle/>
                    <a:p>
                      <a:r>
                        <a:rPr lang="en-US" sz="1000" dirty="0" smtClean="0"/>
                        <a:t>71</a:t>
                      </a:r>
                      <a:endParaRPr lang="en-US" sz="1000" dirty="0"/>
                    </a:p>
                  </a:txBody>
                  <a:tcPr/>
                </a:tc>
                <a:tc>
                  <a:txBody>
                    <a:bodyPr/>
                    <a:lstStyle/>
                    <a:p>
                      <a:r>
                        <a:rPr lang="en-US" sz="1000" dirty="0" smtClean="0"/>
                        <a:t>53</a:t>
                      </a:r>
                      <a:endParaRPr lang="en-US" sz="1000" dirty="0"/>
                    </a:p>
                  </a:txBody>
                  <a:tcPr/>
                </a:tc>
              </a:tr>
              <a:tr h="261436">
                <a:tc>
                  <a:txBody>
                    <a:bodyPr/>
                    <a:lstStyle/>
                    <a:p>
                      <a:r>
                        <a:rPr lang="en-US" sz="1000" dirty="0" smtClean="0"/>
                        <a:t>Fatigue</a:t>
                      </a:r>
                      <a:endParaRPr lang="en-US" sz="1000" dirty="0"/>
                    </a:p>
                  </a:txBody>
                  <a:tcPr/>
                </a:tc>
                <a:tc>
                  <a:txBody>
                    <a:bodyPr/>
                    <a:lstStyle/>
                    <a:p>
                      <a:r>
                        <a:rPr lang="en-US" sz="1000" dirty="0" smtClean="0"/>
                        <a:t>101</a:t>
                      </a:r>
                      <a:endParaRPr lang="en-US" sz="1000" dirty="0"/>
                    </a:p>
                  </a:txBody>
                  <a:tcPr/>
                </a:tc>
                <a:tc>
                  <a:txBody>
                    <a:bodyPr/>
                    <a:lstStyle/>
                    <a:p>
                      <a:r>
                        <a:rPr lang="en-US" sz="1000" dirty="0" smtClean="0"/>
                        <a:t>75</a:t>
                      </a:r>
                      <a:endParaRPr lang="en-US" sz="1000" dirty="0"/>
                    </a:p>
                  </a:txBody>
                  <a:tcPr/>
                </a:tc>
              </a:tr>
              <a:tr h="261436">
                <a:tc>
                  <a:txBody>
                    <a:bodyPr/>
                    <a:lstStyle/>
                    <a:p>
                      <a:r>
                        <a:rPr lang="en-US" sz="1000" dirty="0" smtClean="0"/>
                        <a:t>Neuropathic pain</a:t>
                      </a:r>
                      <a:endParaRPr lang="en-US" sz="1000" dirty="0"/>
                    </a:p>
                  </a:txBody>
                  <a:tcPr/>
                </a:tc>
                <a:tc>
                  <a:txBody>
                    <a:bodyPr/>
                    <a:lstStyle/>
                    <a:p>
                      <a:r>
                        <a:rPr lang="en-US" sz="1000" dirty="0" smtClean="0"/>
                        <a:t>85</a:t>
                      </a:r>
                      <a:endParaRPr lang="en-US" sz="1000" dirty="0"/>
                    </a:p>
                  </a:txBody>
                  <a:tcPr/>
                </a:tc>
                <a:tc>
                  <a:txBody>
                    <a:bodyPr/>
                    <a:lstStyle/>
                    <a:p>
                      <a:r>
                        <a:rPr lang="en-US" sz="1000" dirty="0" smtClean="0"/>
                        <a:t>63</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598472662"/>
              </p:ext>
            </p:extLst>
          </p:nvPr>
        </p:nvGraphicFramePr>
        <p:xfrm>
          <a:off x="4648200" y="1524000"/>
          <a:ext cx="4041774" cy="5181593"/>
        </p:xfrm>
        <a:graphic>
          <a:graphicData uri="http://schemas.openxmlformats.org/drawingml/2006/table">
            <a:tbl>
              <a:tblPr firstRow="1" bandRow="1">
                <a:tableStyleId>{073A0DAA-6AF3-43AB-8588-CEC1D06C72B9}</a:tableStyleId>
              </a:tblPr>
              <a:tblGrid>
                <a:gridCol w="1347258"/>
                <a:gridCol w="1347258"/>
                <a:gridCol w="1347258"/>
              </a:tblGrid>
              <a:tr h="255881">
                <a:tc>
                  <a:txBody>
                    <a:bodyPr/>
                    <a:lstStyle/>
                    <a:p>
                      <a:r>
                        <a:rPr lang="en-US" sz="1000" dirty="0" smtClean="0"/>
                        <a:t>Symptom</a:t>
                      </a:r>
                      <a:endParaRPr lang="en-US" sz="1000" dirty="0"/>
                    </a:p>
                  </a:txBody>
                  <a:tcPr/>
                </a:tc>
                <a:tc>
                  <a:txBody>
                    <a:bodyPr/>
                    <a:lstStyle/>
                    <a:p>
                      <a:r>
                        <a:rPr lang="en-US" sz="1000" dirty="0" smtClean="0"/>
                        <a:t>Number (n=</a:t>
                      </a:r>
                      <a:endParaRPr lang="en-US" sz="1000" dirty="0"/>
                    </a:p>
                  </a:txBody>
                  <a:tcPr/>
                </a:tc>
                <a:tc>
                  <a:txBody>
                    <a:bodyPr/>
                    <a:lstStyle/>
                    <a:p>
                      <a:r>
                        <a:rPr lang="en-US" sz="1000" dirty="0" smtClean="0"/>
                        <a:t>Percent</a:t>
                      </a:r>
                      <a:endParaRPr lang="en-US" sz="1000" dirty="0"/>
                    </a:p>
                  </a:txBody>
                  <a:tcPr/>
                </a:tc>
              </a:tr>
              <a:tr h="255881">
                <a:tc>
                  <a:txBody>
                    <a:bodyPr/>
                    <a:lstStyle/>
                    <a:p>
                      <a:r>
                        <a:rPr lang="en-US" sz="1000" dirty="0" err="1" smtClean="0"/>
                        <a:t>Paresthesias</a:t>
                      </a:r>
                      <a:r>
                        <a:rPr lang="en-US" sz="1000" dirty="0" smtClean="0"/>
                        <a:t> (Tingling)</a:t>
                      </a:r>
                      <a:endParaRPr lang="en-US" sz="1000" dirty="0"/>
                    </a:p>
                  </a:txBody>
                  <a:tcPr/>
                </a:tc>
                <a:tc>
                  <a:txBody>
                    <a:bodyPr/>
                    <a:lstStyle/>
                    <a:p>
                      <a:r>
                        <a:rPr lang="en-US" sz="1000" dirty="0" smtClean="0"/>
                        <a:t>81</a:t>
                      </a:r>
                      <a:endParaRPr lang="en-US" sz="1000" dirty="0"/>
                    </a:p>
                  </a:txBody>
                  <a:tcPr/>
                </a:tc>
                <a:tc>
                  <a:txBody>
                    <a:bodyPr/>
                    <a:lstStyle/>
                    <a:p>
                      <a:r>
                        <a:rPr lang="en-US" sz="1000" dirty="0" smtClean="0"/>
                        <a:t>60</a:t>
                      </a:r>
                      <a:endParaRPr lang="en-US" sz="1000" dirty="0"/>
                    </a:p>
                  </a:txBody>
                  <a:tcPr/>
                </a:tc>
              </a:tr>
              <a:tr h="287867">
                <a:tc>
                  <a:txBody>
                    <a:bodyPr/>
                    <a:lstStyle/>
                    <a:p>
                      <a:r>
                        <a:rPr lang="en-US" sz="1000" dirty="0" smtClean="0"/>
                        <a:t>Weakness</a:t>
                      </a:r>
                      <a:endParaRPr lang="en-US" sz="1000" dirty="0"/>
                    </a:p>
                  </a:txBody>
                  <a:tcPr/>
                </a:tc>
                <a:tc>
                  <a:txBody>
                    <a:bodyPr/>
                    <a:lstStyle/>
                    <a:p>
                      <a:r>
                        <a:rPr lang="en-US" sz="1000" dirty="0" smtClean="0"/>
                        <a:t>95</a:t>
                      </a:r>
                      <a:endParaRPr lang="en-US" sz="1000" dirty="0"/>
                    </a:p>
                  </a:txBody>
                  <a:tcPr/>
                </a:tc>
                <a:tc>
                  <a:txBody>
                    <a:bodyPr/>
                    <a:lstStyle/>
                    <a:p>
                      <a:r>
                        <a:rPr lang="en-US" sz="1000" dirty="0" smtClean="0"/>
                        <a:t>71</a:t>
                      </a:r>
                      <a:endParaRPr lang="en-US" sz="1000" dirty="0"/>
                    </a:p>
                  </a:txBody>
                  <a:tcPr/>
                </a:tc>
              </a:tr>
              <a:tr h="255881">
                <a:tc>
                  <a:txBody>
                    <a:bodyPr/>
                    <a:lstStyle/>
                    <a:p>
                      <a:r>
                        <a:rPr lang="en-US" sz="1000" dirty="0" smtClean="0"/>
                        <a:t>Weight loss</a:t>
                      </a:r>
                      <a:endParaRPr lang="en-US" sz="1000" dirty="0"/>
                    </a:p>
                  </a:txBody>
                  <a:tcPr/>
                </a:tc>
                <a:tc>
                  <a:txBody>
                    <a:bodyPr/>
                    <a:lstStyle/>
                    <a:p>
                      <a:r>
                        <a:rPr lang="en-US" sz="1000" dirty="0" smtClean="0"/>
                        <a:t>41</a:t>
                      </a:r>
                      <a:endParaRPr lang="en-US" sz="1000" dirty="0"/>
                    </a:p>
                  </a:txBody>
                  <a:tcPr/>
                </a:tc>
                <a:tc>
                  <a:txBody>
                    <a:bodyPr/>
                    <a:lstStyle/>
                    <a:p>
                      <a:r>
                        <a:rPr lang="en-US" sz="1000" dirty="0" smtClean="0"/>
                        <a:t>31</a:t>
                      </a:r>
                      <a:endParaRPr lang="en-US" sz="1000" dirty="0"/>
                    </a:p>
                  </a:txBody>
                  <a:tcPr/>
                </a:tc>
              </a:tr>
              <a:tr h="255881">
                <a:tc>
                  <a:txBody>
                    <a:bodyPr/>
                    <a:lstStyle/>
                    <a:p>
                      <a:r>
                        <a:rPr lang="en-US" sz="1000" dirty="0" smtClean="0"/>
                        <a:t>Muscle wasting</a:t>
                      </a:r>
                      <a:endParaRPr lang="en-US" sz="1000" dirty="0"/>
                    </a:p>
                  </a:txBody>
                  <a:tcPr/>
                </a:tc>
                <a:tc>
                  <a:txBody>
                    <a:bodyPr/>
                    <a:lstStyle/>
                    <a:p>
                      <a:r>
                        <a:rPr lang="en-US" sz="1000" dirty="0" smtClean="0"/>
                        <a:t>62</a:t>
                      </a:r>
                      <a:endParaRPr lang="en-US" sz="1000" dirty="0"/>
                    </a:p>
                  </a:txBody>
                  <a:tcPr/>
                </a:tc>
                <a:tc>
                  <a:txBody>
                    <a:bodyPr/>
                    <a:lstStyle/>
                    <a:p>
                      <a:r>
                        <a:rPr lang="en-US" sz="1000" dirty="0" smtClean="0"/>
                        <a:t>46</a:t>
                      </a:r>
                      <a:endParaRPr lang="en-US" sz="1000" dirty="0"/>
                    </a:p>
                  </a:txBody>
                  <a:tcPr/>
                </a:tc>
              </a:tr>
              <a:tr h="255881">
                <a:tc>
                  <a:txBody>
                    <a:bodyPr/>
                    <a:lstStyle/>
                    <a:p>
                      <a:r>
                        <a:rPr lang="en-US" sz="1000" dirty="0" smtClean="0"/>
                        <a:t>Headaches</a:t>
                      </a:r>
                      <a:endParaRPr lang="en-US" sz="1000" dirty="0"/>
                    </a:p>
                  </a:txBody>
                  <a:tcPr/>
                </a:tc>
                <a:tc>
                  <a:txBody>
                    <a:bodyPr/>
                    <a:lstStyle/>
                    <a:p>
                      <a:r>
                        <a:rPr lang="en-US" sz="1000" dirty="0" smtClean="0"/>
                        <a:t>58</a:t>
                      </a:r>
                      <a:endParaRPr lang="en-US" sz="1000" dirty="0"/>
                    </a:p>
                  </a:txBody>
                  <a:tcPr/>
                </a:tc>
                <a:tc>
                  <a:txBody>
                    <a:bodyPr/>
                    <a:lstStyle/>
                    <a:p>
                      <a:r>
                        <a:rPr lang="en-US" sz="1000" dirty="0" smtClean="0"/>
                        <a:t>43</a:t>
                      </a:r>
                      <a:endParaRPr lang="en-US" sz="1000" dirty="0"/>
                    </a:p>
                  </a:txBody>
                  <a:tcPr/>
                </a:tc>
              </a:tr>
              <a:tr h="415807">
                <a:tc>
                  <a:txBody>
                    <a:bodyPr/>
                    <a:lstStyle/>
                    <a:p>
                      <a:r>
                        <a:rPr lang="en-US" sz="1000" dirty="0" smtClean="0"/>
                        <a:t>New thyroid abnormalities</a:t>
                      </a:r>
                      <a:endParaRPr lang="en-US" sz="1000" dirty="0"/>
                    </a:p>
                  </a:txBody>
                  <a:tcPr/>
                </a:tc>
                <a:tc>
                  <a:txBody>
                    <a:bodyPr/>
                    <a:lstStyle/>
                    <a:p>
                      <a:r>
                        <a:rPr lang="en-US" sz="1000" dirty="0" smtClean="0"/>
                        <a:t>25</a:t>
                      </a:r>
                      <a:endParaRPr lang="en-US" sz="1000" dirty="0"/>
                    </a:p>
                  </a:txBody>
                  <a:tcPr/>
                </a:tc>
                <a:tc>
                  <a:txBody>
                    <a:bodyPr/>
                    <a:lstStyle/>
                    <a:p>
                      <a:r>
                        <a:rPr lang="en-US" sz="1000" dirty="0" smtClean="0"/>
                        <a:t>19</a:t>
                      </a:r>
                      <a:endParaRPr lang="en-US" sz="1000" dirty="0"/>
                    </a:p>
                  </a:txBody>
                  <a:tcPr/>
                </a:tc>
              </a:tr>
              <a:tr h="575733">
                <a:tc>
                  <a:txBody>
                    <a:bodyPr/>
                    <a:lstStyle/>
                    <a:p>
                      <a:r>
                        <a:rPr lang="en-US" sz="1000" dirty="0" smtClean="0"/>
                        <a:t>New endocrine abnormality other than thyroid</a:t>
                      </a:r>
                      <a:endParaRPr lang="en-US" sz="1000" dirty="0"/>
                    </a:p>
                  </a:txBody>
                  <a:tcPr/>
                </a:tc>
                <a:tc>
                  <a:txBody>
                    <a:bodyPr/>
                    <a:lstStyle/>
                    <a:p>
                      <a:r>
                        <a:rPr lang="en-US" sz="1000" dirty="0" smtClean="0"/>
                        <a:t>18</a:t>
                      </a:r>
                      <a:endParaRPr lang="en-US" sz="1000" dirty="0"/>
                    </a:p>
                  </a:txBody>
                  <a:tcPr/>
                </a:tc>
                <a:tc>
                  <a:txBody>
                    <a:bodyPr/>
                    <a:lstStyle/>
                    <a:p>
                      <a:r>
                        <a:rPr lang="en-US" sz="1000" dirty="0" smtClean="0"/>
                        <a:t>13</a:t>
                      </a:r>
                      <a:endParaRPr lang="en-US" sz="1000" dirty="0"/>
                    </a:p>
                  </a:txBody>
                  <a:tcPr/>
                </a:tc>
              </a:tr>
              <a:tr h="255881">
                <a:tc>
                  <a:txBody>
                    <a:bodyPr/>
                    <a:lstStyle/>
                    <a:p>
                      <a:r>
                        <a:rPr lang="en-US" sz="1000" dirty="0" smtClean="0"/>
                        <a:t>Memory loss</a:t>
                      </a:r>
                      <a:endParaRPr lang="en-US" sz="1000" dirty="0"/>
                    </a:p>
                  </a:txBody>
                  <a:tcPr/>
                </a:tc>
                <a:tc>
                  <a:txBody>
                    <a:bodyPr/>
                    <a:lstStyle/>
                    <a:p>
                      <a:r>
                        <a:rPr lang="en-US" sz="1000" dirty="0" smtClean="0"/>
                        <a:t>68</a:t>
                      </a:r>
                      <a:endParaRPr lang="en-US" sz="1000" dirty="0"/>
                    </a:p>
                  </a:txBody>
                  <a:tcPr/>
                </a:tc>
                <a:tc>
                  <a:txBody>
                    <a:bodyPr/>
                    <a:lstStyle/>
                    <a:p>
                      <a:r>
                        <a:rPr lang="en-US" sz="1000" dirty="0" smtClean="0"/>
                        <a:t>51</a:t>
                      </a:r>
                      <a:endParaRPr lang="en-US" sz="1000" dirty="0"/>
                    </a:p>
                  </a:txBody>
                  <a:tcPr/>
                </a:tc>
              </a:tr>
              <a:tr h="255881">
                <a:tc>
                  <a:txBody>
                    <a:bodyPr/>
                    <a:lstStyle/>
                    <a:p>
                      <a:r>
                        <a:rPr lang="en-US" sz="1000" dirty="0" smtClean="0"/>
                        <a:t>Insomnia</a:t>
                      </a:r>
                      <a:endParaRPr lang="en-US" sz="1000" dirty="0"/>
                    </a:p>
                  </a:txBody>
                  <a:tcPr/>
                </a:tc>
                <a:tc>
                  <a:txBody>
                    <a:bodyPr/>
                    <a:lstStyle/>
                    <a:p>
                      <a:r>
                        <a:rPr lang="en-US" sz="1000" dirty="0" smtClean="0"/>
                        <a:t>75</a:t>
                      </a:r>
                      <a:endParaRPr lang="en-US" sz="1000" dirty="0"/>
                    </a:p>
                  </a:txBody>
                  <a:tcPr/>
                </a:tc>
                <a:tc>
                  <a:txBody>
                    <a:bodyPr/>
                    <a:lstStyle/>
                    <a:p>
                      <a:r>
                        <a:rPr lang="en-US" sz="1000" dirty="0" smtClean="0"/>
                        <a:t>56</a:t>
                      </a:r>
                      <a:endParaRPr lang="en-US" sz="1000" dirty="0"/>
                    </a:p>
                  </a:txBody>
                  <a:tcPr/>
                </a:tc>
              </a:tr>
              <a:tr h="255881">
                <a:tc>
                  <a:txBody>
                    <a:bodyPr/>
                    <a:lstStyle/>
                    <a:p>
                      <a:r>
                        <a:rPr lang="en-US" sz="1000" dirty="0" smtClean="0"/>
                        <a:t>Muscle Twitching</a:t>
                      </a:r>
                      <a:endParaRPr lang="en-US" sz="1000" dirty="0"/>
                    </a:p>
                  </a:txBody>
                  <a:tcPr/>
                </a:tc>
                <a:tc>
                  <a:txBody>
                    <a:bodyPr/>
                    <a:lstStyle/>
                    <a:p>
                      <a:r>
                        <a:rPr lang="en-US" sz="1000" dirty="0" smtClean="0"/>
                        <a:t>79</a:t>
                      </a:r>
                      <a:endParaRPr lang="en-US" sz="1000" dirty="0"/>
                    </a:p>
                  </a:txBody>
                  <a:tcPr/>
                </a:tc>
                <a:tc>
                  <a:txBody>
                    <a:bodyPr/>
                    <a:lstStyle/>
                    <a:p>
                      <a:r>
                        <a:rPr lang="en-US" sz="1000" dirty="0" smtClean="0"/>
                        <a:t>59</a:t>
                      </a:r>
                      <a:endParaRPr lang="en-US" sz="1000" dirty="0"/>
                    </a:p>
                  </a:txBody>
                  <a:tcPr/>
                </a:tc>
              </a:tr>
              <a:tr h="255881">
                <a:tc>
                  <a:txBody>
                    <a:bodyPr/>
                    <a:lstStyle/>
                    <a:p>
                      <a:r>
                        <a:rPr lang="en-US" sz="1000" dirty="0" smtClean="0"/>
                        <a:t>Seizures</a:t>
                      </a:r>
                      <a:endParaRPr lang="en-US" sz="1000" dirty="0"/>
                    </a:p>
                  </a:txBody>
                  <a:tcPr/>
                </a:tc>
                <a:tc>
                  <a:txBody>
                    <a:bodyPr/>
                    <a:lstStyle/>
                    <a:p>
                      <a:r>
                        <a:rPr lang="en-US" sz="1000" dirty="0" smtClean="0"/>
                        <a:t>7</a:t>
                      </a:r>
                      <a:endParaRPr lang="en-US" sz="1000" dirty="0"/>
                    </a:p>
                  </a:txBody>
                  <a:tcPr/>
                </a:tc>
                <a:tc>
                  <a:txBody>
                    <a:bodyPr/>
                    <a:lstStyle/>
                    <a:p>
                      <a:r>
                        <a:rPr lang="en-US" sz="1000" dirty="0" smtClean="0"/>
                        <a:t>5</a:t>
                      </a:r>
                      <a:endParaRPr lang="en-US" sz="1000" dirty="0"/>
                    </a:p>
                  </a:txBody>
                  <a:tcPr/>
                </a:tc>
              </a:tr>
              <a:tr h="415807">
                <a:tc>
                  <a:txBody>
                    <a:bodyPr/>
                    <a:lstStyle/>
                    <a:p>
                      <a:r>
                        <a:rPr lang="en-US" sz="1000" dirty="0" smtClean="0"/>
                        <a:t>Abnormal heart rhythm</a:t>
                      </a:r>
                      <a:endParaRPr lang="en-US" sz="1000" dirty="0"/>
                    </a:p>
                  </a:txBody>
                  <a:tcPr/>
                </a:tc>
                <a:tc>
                  <a:txBody>
                    <a:bodyPr/>
                    <a:lstStyle/>
                    <a:p>
                      <a:r>
                        <a:rPr lang="en-US" sz="1000" dirty="0" smtClean="0"/>
                        <a:t>41</a:t>
                      </a:r>
                      <a:endParaRPr lang="en-US" sz="1000" dirty="0"/>
                    </a:p>
                  </a:txBody>
                  <a:tcPr/>
                </a:tc>
                <a:tc>
                  <a:txBody>
                    <a:bodyPr/>
                    <a:lstStyle/>
                    <a:p>
                      <a:r>
                        <a:rPr lang="en-US" sz="1000" dirty="0" smtClean="0"/>
                        <a:t>31</a:t>
                      </a:r>
                      <a:endParaRPr lang="en-US" sz="1000" dirty="0"/>
                    </a:p>
                  </a:txBody>
                  <a:tcPr/>
                </a:tc>
              </a:tr>
              <a:tr h="415807">
                <a:tc>
                  <a:txBody>
                    <a:bodyPr/>
                    <a:lstStyle/>
                    <a:p>
                      <a:r>
                        <a:rPr lang="en-US" sz="1000" dirty="0" smtClean="0"/>
                        <a:t>Popping/cracking</a:t>
                      </a:r>
                      <a:r>
                        <a:rPr lang="en-US" sz="1000" baseline="0" dirty="0" smtClean="0"/>
                        <a:t> joints</a:t>
                      </a:r>
                      <a:endParaRPr lang="en-US" sz="1000" dirty="0"/>
                    </a:p>
                  </a:txBody>
                  <a:tcPr/>
                </a:tc>
                <a:tc>
                  <a:txBody>
                    <a:bodyPr/>
                    <a:lstStyle/>
                    <a:p>
                      <a:r>
                        <a:rPr lang="en-US" sz="1000" dirty="0" smtClean="0"/>
                        <a:t>95</a:t>
                      </a:r>
                      <a:endParaRPr lang="en-US" sz="1000" dirty="0"/>
                    </a:p>
                  </a:txBody>
                  <a:tcPr/>
                </a:tc>
                <a:tc>
                  <a:txBody>
                    <a:bodyPr/>
                    <a:lstStyle/>
                    <a:p>
                      <a:r>
                        <a:rPr lang="en-US" sz="1000" dirty="0" smtClean="0"/>
                        <a:t>71</a:t>
                      </a:r>
                      <a:endParaRPr lang="en-US" sz="1000" dirty="0"/>
                    </a:p>
                  </a:txBody>
                  <a:tcPr/>
                </a:tc>
              </a:tr>
              <a:tr h="255881">
                <a:tc>
                  <a:txBody>
                    <a:bodyPr/>
                    <a:lstStyle/>
                    <a:p>
                      <a:r>
                        <a:rPr lang="en-US" sz="1000" dirty="0" smtClean="0"/>
                        <a:t>Hair loss</a:t>
                      </a:r>
                      <a:endParaRPr lang="en-US" sz="1000" dirty="0"/>
                    </a:p>
                  </a:txBody>
                  <a:tcPr/>
                </a:tc>
                <a:tc>
                  <a:txBody>
                    <a:bodyPr/>
                    <a:lstStyle/>
                    <a:p>
                      <a:r>
                        <a:rPr lang="en-US" sz="1000" dirty="0" smtClean="0"/>
                        <a:t>42</a:t>
                      </a:r>
                      <a:endParaRPr lang="en-US" sz="1000" dirty="0"/>
                    </a:p>
                  </a:txBody>
                  <a:tcPr/>
                </a:tc>
                <a:tc>
                  <a:txBody>
                    <a:bodyPr/>
                    <a:lstStyle/>
                    <a:p>
                      <a:r>
                        <a:rPr lang="en-US" sz="1000" dirty="0" smtClean="0"/>
                        <a:t>31</a:t>
                      </a:r>
                      <a:endParaRPr lang="en-US" sz="1000" dirty="0"/>
                    </a:p>
                  </a:txBody>
                  <a:tcPr/>
                </a:tc>
              </a:tr>
              <a:tr h="255881">
                <a:tc>
                  <a:txBody>
                    <a:bodyPr/>
                    <a:lstStyle/>
                    <a:p>
                      <a:r>
                        <a:rPr lang="en-US" sz="1000" dirty="0" smtClean="0"/>
                        <a:t>New dental problems</a:t>
                      </a:r>
                      <a:endParaRPr lang="en-US" sz="1000" dirty="0"/>
                    </a:p>
                  </a:txBody>
                  <a:tcPr/>
                </a:tc>
                <a:tc>
                  <a:txBody>
                    <a:bodyPr/>
                    <a:lstStyle/>
                    <a:p>
                      <a:r>
                        <a:rPr lang="en-US" sz="1000" dirty="0" smtClean="0"/>
                        <a:t>42</a:t>
                      </a:r>
                      <a:endParaRPr lang="en-US" sz="1000" dirty="0"/>
                    </a:p>
                  </a:txBody>
                  <a:tcPr/>
                </a:tc>
                <a:tc>
                  <a:txBody>
                    <a:bodyPr/>
                    <a:lstStyle/>
                    <a:p>
                      <a:r>
                        <a:rPr lang="en-US" sz="1000" dirty="0" smtClean="0"/>
                        <a:t>31</a:t>
                      </a:r>
                      <a:endParaRPr lang="en-US" sz="1000" dirty="0"/>
                    </a:p>
                  </a:txBody>
                  <a:tcPr/>
                </a:tc>
              </a:tr>
              <a:tr h="255881">
                <a:tc>
                  <a:txBody>
                    <a:bodyPr/>
                    <a:lstStyle/>
                    <a:p>
                      <a:r>
                        <a:rPr lang="en-US" sz="1000" dirty="0" smtClean="0"/>
                        <a:t>Other</a:t>
                      </a:r>
                      <a:endParaRPr lang="en-US" sz="1000" dirty="0"/>
                    </a:p>
                  </a:txBody>
                  <a:tcPr/>
                </a:tc>
                <a:tc>
                  <a:txBody>
                    <a:bodyPr/>
                    <a:lstStyle/>
                    <a:p>
                      <a:r>
                        <a:rPr lang="en-US" sz="1000" dirty="0" smtClean="0"/>
                        <a:t>44</a:t>
                      </a:r>
                      <a:endParaRPr lang="en-US" sz="1000" dirty="0"/>
                    </a:p>
                  </a:txBody>
                  <a:tcPr/>
                </a:tc>
                <a:tc>
                  <a:txBody>
                    <a:bodyPr/>
                    <a:lstStyle/>
                    <a:p>
                      <a:r>
                        <a:rPr lang="en-US" sz="1000" dirty="0" smtClean="0"/>
                        <a:t>33</a:t>
                      </a:r>
                      <a:endParaRPr lang="en-US" sz="10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40</a:t>
            </a:fld>
            <a:endParaRPr lang="en-US"/>
          </a:p>
        </p:txBody>
      </p:sp>
    </p:spTree>
    <p:extLst>
      <p:ext uri="{BB962C8B-B14F-4D97-AF65-F5344CB8AC3E}">
        <p14:creationId xmlns:p14="http://schemas.microsoft.com/office/powerpoint/2010/main" val="7389864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Worst Symptom</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The symptom that causes me the most pain and/or disability is: (Choose one)</a:t>
            </a:r>
            <a:endParaRPr lang="en-US" dirty="0"/>
          </a:p>
        </p:txBody>
      </p:sp>
      <p:sp>
        <p:nvSpPr>
          <p:cNvPr id="5" name="Text Placeholder 4"/>
          <p:cNvSpPr>
            <a:spLocks noGrp="1"/>
          </p:cNvSpPr>
          <p:nvPr>
            <p:ph type="body" sz="quarter" idx="3"/>
          </p:nvPr>
        </p:nvSpPr>
        <p:spPr/>
        <p:txBody>
          <a:bodyPr/>
          <a:lstStyle/>
          <a:p>
            <a:endParaRPr lang="en-US"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3447126277"/>
              </p:ext>
            </p:extLst>
          </p:nvPr>
        </p:nvGraphicFramePr>
        <p:xfrm>
          <a:off x="4648200" y="1524000"/>
          <a:ext cx="4041774" cy="5179877"/>
        </p:xfrm>
        <a:graphic>
          <a:graphicData uri="http://schemas.openxmlformats.org/drawingml/2006/table">
            <a:tbl>
              <a:tblPr firstRow="1" bandRow="1">
                <a:tableStyleId>{073A0DAA-6AF3-43AB-8588-CEC1D06C72B9}</a:tableStyleId>
              </a:tblPr>
              <a:tblGrid>
                <a:gridCol w="1347258"/>
                <a:gridCol w="1347258"/>
                <a:gridCol w="1347258"/>
              </a:tblGrid>
              <a:tr h="264809">
                <a:tc>
                  <a:txBody>
                    <a:bodyPr/>
                    <a:lstStyle/>
                    <a:p>
                      <a:r>
                        <a:rPr lang="en-US" sz="1000" dirty="0" smtClean="0"/>
                        <a:t>Symptom</a:t>
                      </a:r>
                      <a:endParaRPr lang="en-US" sz="1000" dirty="0"/>
                    </a:p>
                  </a:txBody>
                  <a:tcPr/>
                </a:tc>
                <a:tc>
                  <a:txBody>
                    <a:bodyPr/>
                    <a:lstStyle/>
                    <a:p>
                      <a:r>
                        <a:rPr lang="en-US" sz="1000" dirty="0" smtClean="0"/>
                        <a:t>Number (n=90)</a:t>
                      </a:r>
                      <a:endParaRPr lang="en-US" sz="1000" dirty="0"/>
                    </a:p>
                  </a:txBody>
                  <a:tcPr/>
                </a:tc>
                <a:tc>
                  <a:txBody>
                    <a:bodyPr/>
                    <a:lstStyle/>
                    <a:p>
                      <a:r>
                        <a:rPr lang="en-US" sz="1000" dirty="0" smtClean="0"/>
                        <a:t>Percent</a:t>
                      </a:r>
                      <a:endParaRPr lang="en-US" sz="1000" dirty="0"/>
                    </a:p>
                  </a:txBody>
                  <a:tcPr/>
                </a:tc>
              </a:tr>
              <a:tr h="264809">
                <a:tc>
                  <a:txBody>
                    <a:bodyPr/>
                    <a:lstStyle/>
                    <a:p>
                      <a:r>
                        <a:rPr lang="en-US" sz="1000" dirty="0" err="1" smtClean="0"/>
                        <a:t>Paresthesias</a:t>
                      </a:r>
                      <a:r>
                        <a:rPr lang="en-US" sz="1000" dirty="0" smtClean="0"/>
                        <a:t> (Tingling)</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Weakness</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264809">
                <a:tc>
                  <a:txBody>
                    <a:bodyPr/>
                    <a:lstStyle/>
                    <a:p>
                      <a:r>
                        <a:rPr lang="en-US" sz="1000" dirty="0" smtClean="0"/>
                        <a:t>Weight loss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Muscle wasting</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264809">
                <a:tc>
                  <a:txBody>
                    <a:bodyPr/>
                    <a:lstStyle/>
                    <a:p>
                      <a:r>
                        <a:rPr lang="en-US" sz="1000" dirty="0" smtClean="0"/>
                        <a:t>Headaches</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82946">
                <a:tc>
                  <a:txBody>
                    <a:bodyPr/>
                    <a:lstStyle/>
                    <a:p>
                      <a:r>
                        <a:rPr lang="en-US" sz="1000" dirty="0" smtClean="0"/>
                        <a:t>New thyroid abnormalities</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391772">
                <a:tc>
                  <a:txBody>
                    <a:bodyPr/>
                    <a:lstStyle/>
                    <a:p>
                      <a:r>
                        <a:rPr lang="en-US" sz="1000" dirty="0" smtClean="0"/>
                        <a:t>New endocrine abnormality other than thyroid</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64809">
                <a:tc>
                  <a:txBody>
                    <a:bodyPr/>
                    <a:lstStyle/>
                    <a:p>
                      <a:r>
                        <a:rPr lang="en-US" sz="1000" dirty="0" smtClean="0"/>
                        <a:t>Memory loss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Insomnia</a:t>
                      </a:r>
                      <a:endParaRPr lang="en-US" sz="1000" dirty="0"/>
                    </a:p>
                  </a:txBody>
                  <a:tcPr/>
                </a:tc>
                <a:tc>
                  <a:txBody>
                    <a:bodyPr/>
                    <a:lstStyle/>
                    <a:p>
                      <a:r>
                        <a:rPr lang="en-US" sz="1000" dirty="0" smtClean="0"/>
                        <a:t>3</a:t>
                      </a:r>
                      <a:endParaRPr lang="en-US" sz="1000" dirty="0"/>
                    </a:p>
                  </a:txBody>
                  <a:tcPr/>
                </a:tc>
                <a:tc>
                  <a:txBody>
                    <a:bodyPr/>
                    <a:lstStyle/>
                    <a:p>
                      <a:r>
                        <a:rPr lang="en-US" sz="1000" dirty="0" smtClean="0"/>
                        <a:t>3</a:t>
                      </a:r>
                      <a:endParaRPr lang="en-US" sz="1000" dirty="0"/>
                    </a:p>
                  </a:txBody>
                  <a:tcPr/>
                </a:tc>
              </a:tr>
              <a:tr h="264809">
                <a:tc>
                  <a:txBody>
                    <a:bodyPr/>
                    <a:lstStyle/>
                    <a:p>
                      <a:r>
                        <a:rPr lang="en-US" sz="1000" dirty="0" smtClean="0"/>
                        <a:t>Muscle Twitching</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Seizures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82946">
                <a:tc>
                  <a:txBody>
                    <a:bodyPr/>
                    <a:lstStyle/>
                    <a:p>
                      <a:r>
                        <a:rPr lang="en-US" sz="1000" dirty="0" smtClean="0"/>
                        <a:t>Abnormal heart rhythm</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82946">
                <a:tc>
                  <a:txBody>
                    <a:bodyPr/>
                    <a:lstStyle/>
                    <a:p>
                      <a:r>
                        <a:rPr lang="en-US" sz="1000" dirty="0" smtClean="0"/>
                        <a:t>Popping/cracking</a:t>
                      </a:r>
                      <a:r>
                        <a:rPr lang="en-US" sz="1000" baseline="0" dirty="0" smtClean="0"/>
                        <a:t> joints</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64809">
                <a:tc>
                  <a:txBody>
                    <a:bodyPr/>
                    <a:lstStyle/>
                    <a:p>
                      <a:r>
                        <a:rPr lang="en-US" sz="1000" dirty="0" smtClean="0"/>
                        <a:t>Hair loss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New dental problems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64809">
                <a:tc>
                  <a:txBody>
                    <a:bodyPr/>
                    <a:lstStyle/>
                    <a:p>
                      <a:r>
                        <a:rPr lang="en-US" sz="1000" dirty="0" smtClean="0"/>
                        <a:t>Other</a:t>
                      </a:r>
                      <a:endParaRPr lang="en-US" sz="1000" dirty="0"/>
                    </a:p>
                  </a:txBody>
                  <a:tcPr/>
                </a:tc>
                <a:tc>
                  <a:txBody>
                    <a:bodyPr/>
                    <a:lstStyle/>
                    <a:p>
                      <a:r>
                        <a:rPr lang="en-US" sz="1000" dirty="0" smtClean="0"/>
                        <a:t>7</a:t>
                      </a:r>
                      <a:endParaRPr lang="en-US" sz="1000" dirty="0"/>
                    </a:p>
                  </a:txBody>
                  <a:tcPr/>
                </a:tc>
                <a:tc>
                  <a:txBody>
                    <a:bodyPr/>
                    <a:lstStyle/>
                    <a:p>
                      <a:r>
                        <a:rPr lang="en-US" sz="1000" dirty="0" smtClean="0"/>
                        <a:t>8</a:t>
                      </a:r>
                      <a:endParaRPr lang="en-US" sz="10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41</a:t>
            </a:fld>
            <a:endParaRPr lang="en-US"/>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263528935"/>
              </p:ext>
            </p:extLst>
          </p:nvPr>
        </p:nvGraphicFramePr>
        <p:xfrm>
          <a:off x="457200" y="2209800"/>
          <a:ext cx="4040187" cy="4297680"/>
        </p:xfrm>
        <a:graphic>
          <a:graphicData uri="http://schemas.openxmlformats.org/drawingml/2006/table">
            <a:tbl>
              <a:tblPr firstRow="1" bandRow="1">
                <a:tableStyleId>{073A0DAA-6AF3-43AB-8588-CEC1D06C72B9}</a:tableStyleId>
              </a:tblPr>
              <a:tblGrid>
                <a:gridCol w="1346729"/>
                <a:gridCol w="1346729"/>
                <a:gridCol w="1346729"/>
              </a:tblGrid>
              <a:tr h="212541">
                <a:tc>
                  <a:txBody>
                    <a:bodyPr/>
                    <a:lstStyle/>
                    <a:p>
                      <a:r>
                        <a:rPr lang="en-US" sz="1000" dirty="0" smtClean="0"/>
                        <a:t>Symptom</a:t>
                      </a:r>
                      <a:endParaRPr lang="en-US" sz="1000" dirty="0"/>
                    </a:p>
                  </a:txBody>
                  <a:tcPr/>
                </a:tc>
                <a:tc>
                  <a:txBody>
                    <a:bodyPr/>
                    <a:lstStyle/>
                    <a:p>
                      <a:r>
                        <a:rPr lang="en-US" sz="1000" dirty="0" smtClean="0"/>
                        <a:t>Number </a:t>
                      </a:r>
                      <a:r>
                        <a:rPr lang="en-US" sz="1000" smtClean="0"/>
                        <a:t>(n=90)</a:t>
                      </a:r>
                      <a:endParaRPr lang="en-US" sz="1000" dirty="0"/>
                    </a:p>
                  </a:txBody>
                  <a:tcPr/>
                </a:tc>
                <a:tc>
                  <a:txBody>
                    <a:bodyPr/>
                    <a:lstStyle/>
                    <a:p>
                      <a:r>
                        <a:rPr lang="en-US" sz="1000" dirty="0" smtClean="0"/>
                        <a:t>Percent</a:t>
                      </a:r>
                      <a:endParaRPr lang="en-US" sz="1000" dirty="0"/>
                    </a:p>
                  </a:txBody>
                  <a:tcPr/>
                </a:tc>
              </a:tr>
              <a:tr h="212541">
                <a:tc>
                  <a:txBody>
                    <a:bodyPr/>
                    <a:lstStyle/>
                    <a:p>
                      <a:r>
                        <a:rPr lang="en-US" sz="1000" dirty="0" smtClean="0"/>
                        <a:t>Tinnitus</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212541">
                <a:tc>
                  <a:txBody>
                    <a:bodyPr/>
                    <a:lstStyle/>
                    <a:p>
                      <a:r>
                        <a:rPr lang="en-US" sz="1000" dirty="0" smtClean="0"/>
                        <a:t>Hearing loss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12541">
                <a:tc>
                  <a:txBody>
                    <a:bodyPr/>
                    <a:lstStyle/>
                    <a:p>
                      <a:r>
                        <a:rPr lang="en-US" sz="1000" dirty="0" smtClean="0"/>
                        <a:t>Thoughts of suicide</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12541">
                <a:tc>
                  <a:txBody>
                    <a:bodyPr/>
                    <a:lstStyle/>
                    <a:p>
                      <a:r>
                        <a:rPr lang="en-US" sz="1000" dirty="0" smtClean="0"/>
                        <a:t>Depression</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12541">
                <a:tc>
                  <a:txBody>
                    <a:bodyPr/>
                    <a:lstStyle/>
                    <a:p>
                      <a:r>
                        <a:rPr lang="en-US" sz="1000" dirty="0" smtClean="0"/>
                        <a:t>Anxiety</a:t>
                      </a:r>
                      <a:endParaRPr lang="en-US" sz="1000" dirty="0"/>
                    </a:p>
                  </a:txBody>
                  <a:tcPr/>
                </a:tc>
                <a:tc>
                  <a:txBody>
                    <a:bodyPr/>
                    <a:lstStyle/>
                    <a:p>
                      <a:r>
                        <a:rPr lang="en-US" sz="1000" dirty="0" smtClean="0"/>
                        <a:t>8</a:t>
                      </a:r>
                      <a:endParaRPr lang="en-US" sz="1000" dirty="0"/>
                    </a:p>
                  </a:txBody>
                  <a:tcPr/>
                </a:tc>
                <a:tc>
                  <a:txBody>
                    <a:bodyPr/>
                    <a:lstStyle/>
                    <a:p>
                      <a:r>
                        <a:rPr lang="en-US" sz="1000" dirty="0" smtClean="0"/>
                        <a:t>9</a:t>
                      </a:r>
                      <a:endParaRPr lang="en-US" sz="1000" dirty="0"/>
                    </a:p>
                  </a:txBody>
                  <a:tcPr/>
                </a:tc>
              </a:tr>
              <a:tr h="212541">
                <a:tc>
                  <a:txBody>
                    <a:bodyPr/>
                    <a:lstStyle/>
                    <a:p>
                      <a:r>
                        <a:rPr lang="en-US" sz="1000" dirty="0" smtClean="0"/>
                        <a:t>Vision loss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12541">
                <a:tc>
                  <a:txBody>
                    <a:bodyPr/>
                    <a:lstStyle/>
                    <a:p>
                      <a:r>
                        <a:rPr lang="en-US" sz="1000" dirty="0" smtClean="0"/>
                        <a:t>Dry eyes</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12541">
                <a:tc>
                  <a:txBody>
                    <a:bodyPr/>
                    <a:lstStyle/>
                    <a:p>
                      <a:r>
                        <a:rPr lang="en-US" sz="1000" dirty="0" smtClean="0"/>
                        <a:t>Retinal tears</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27099">
                <a:tc>
                  <a:txBody>
                    <a:bodyPr/>
                    <a:lstStyle/>
                    <a:p>
                      <a:r>
                        <a:rPr lang="en-US" sz="1000" dirty="0" smtClean="0"/>
                        <a:t>Diplopia (Double vision)</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212541">
                <a:tc>
                  <a:txBody>
                    <a:bodyPr/>
                    <a:lstStyle/>
                    <a:p>
                      <a:r>
                        <a:rPr lang="en-US" sz="1000" dirty="0" smtClean="0"/>
                        <a:t>Tendon rupture</a:t>
                      </a:r>
                      <a:endParaRPr lang="en-US" sz="1000" dirty="0"/>
                    </a:p>
                  </a:txBody>
                  <a:tcPr/>
                </a:tc>
                <a:tc>
                  <a:txBody>
                    <a:bodyPr/>
                    <a:lstStyle/>
                    <a:p>
                      <a:r>
                        <a:rPr lang="en-US" sz="1000" dirty="0" smtClean="0"/>
                        <a:t>3</a:t>
                      </a:r>
                      <a:endParaRPr lang="en-US" sz="1000" dirty="0"/>
                    </a:p>
                  </a:txBody>
                  <a:tcPr/>
                </a:tc>
                <a:tc>
                  <a:txBody>
                    <a:bodyPr/>
                    <a:lstStyle/>
                    <a:p>
                      <a:r>
                        <a:rPr lang="en-US" sz="1000" dirty="0" smtClean="0"/>
                        <a:t>3</a:t>
                      </a:r>
                      <a:endParaRPr lang="en-US" sz="1000" dirty="0"/>
                    </a:p>
                  </a:txBody>
                  <a:tcPr/>
                </a:tc>
              </a:tr>
              <a:tr h="212541">
                <a:tc>
                  <a:txBody>
                    <a:bodyPr/>
                    <a:lstStyle/>
                    <a:p>
                      <a:r>
                        <a:rPr lang="en-US" sz="1000" dirty="0" smtClean="0"/>
                        <a:t>Tendon pain</a:t>
                      </a:r>
                      <a:endParaRPr lang="en-US" sz="1000" dirty="0"/>
                    </a:p>
                  </a:txBody>
                  <a:tcPr/>
                </a:tc>
                <a:tc>
                  <a:txBody>
                    <a:bodyPr/>
                    <a:lstStyle/>
                    <a:p>
                      <a:r>
                        <a:rPr lang="en-US" sz="1000" dirty="0" smtClean="0"/>
                        <a:t>26</a:t>
                      </a:r>
                      <a:endParaRPr lang="en-US" sz="1000" dirty="0"/>
                    </a:p>
                  </a:txBody>
                  <a:tcPr/>
                </a:tc>
                <a:tc>
                  <a:txBody>
                    <a:bodyPr/>
                    <a:lstStyle/>
                    <a:p>
                      <a:r>
                        <a:rPr lang="en-US" sz="1000" dirty="0" smtClean="0"/>
                        <a:t>29</a:t>
                      </a:r>
                      <a:endParaRPr lang="en-US" sz="1000" dirty="0"/>
                    </a:p>
                  </a:txBody>
                  <a:tcPr/>
                </a:tc>
              </a:tr>
              <a:tr h="212541">
                <a:tc>
                  <a:txBody>
                    <a:bodyPr/>
                    <a:lstStyle/>
                    <a:p>
                      <a:r>
                        <a:rPr lang="en-US" sz="1000" dirty="0" smtClean="0"/>
                        <a:t>Muscle pain</a:t>
                      </a:r>
                      <a:endParaRPr lang="en-US" sz="1000" dirty="0"/>
                    </a:p>
                  </a:txBody>
                  <a:tcPr/>
                </a:tc>
                <a:tc>
                  <a:txBody>
                    <a:bodyPr/>
                    <a:lstStyle/>
                    <a:p>
                      <a:r>
                        <a:rPr lang="en-US" sz="1000" dirty="0" smtClean="0"/>
                        <a:t>5</a:t>
                      </a:r>
                      <a:endParaRPr lang="en-US" sz="1000" dirty="0"/>
                    </a:p>
                  </a:txBody>
                  <a:tcPr/>
                </a:tc>
                <a:tc>
                  <a:txBody>
                    <a:bodyPr/>
                    <a:lstStyle/>
                    <a:p>
                      <a:r>
                        <a:rPr lang="en-US" sz="1000" dirty="0" smtClean="0"/>
                        <a:t>6</a:t>
                      </a:r>
                      <a:endParaRPr lang="en-US" sz="1000" dirty="0"/>
                    </a:p>
                  </a:txBody>
                  <a:tcPr/>
                </a:tc>
              </a:tr>
              <a:tr h="212541">
                <a:tc>
                  <a:txBody>
                    <a:bodyPr/>
                    <a:lstStyle/>
                    <a:p>
                      <a:r>
                        <a:rPr lang="en-US" sz="1000" dirty="0" smtClean="0"/>
                        <a:t>Joint pain</a:t>
                      </a:r>
                      <a:endParaRPr lang="en-US" sz="1000" dirty="0"/>
                    </a:p>
                  </a:txBody>
                  <a:tcPr/>
                </a:tc>
                <a:tc>
                  <a:txBody>
                    <a:bodyPr/>
                    <a:lstStyle/>
                    <a:p>
                      <a:r>
                        <a:rPr lang="en-US" sz="1000" dirty="0" smtClean="0"/>
                        <a:t>10</a:t>
                      </a:r>
                      <a:endParaRPr lang="en-US" sz="1000" dirty="0"/>
                    </a:p>
                  </a:txBody>
                  <a:tcPr/>
                </a:tc>
                <a:tc>
                  <a:txBody>
                    <a:bodyPr/>
                    <a:lstStyle/>
                    <a:p>
                      <a:r>
                        <a:rPr lang="en-US" sz="1000" dirty="0" smtClean="0"/>
                        <a:t>11</a:t>
                      </a:r>
                      <a:endParaRPr lang="en-US" sz="1000" dirty="0"/>
                    </a:p>
                  </a:txBody>
                  <a:tcPr/>
                </a:tc>
              </a:tr>
              <a:tr h="212541">
                <a:tc>
                  <a:txBody>
                    <a:bodyPr/>
                    <a:lstStyle/>
                    <a:p>
                      <a:r>
                        <a:rPr lang="en-US" sz="1000" dirty="0" smtClean="0"/>
                        <a:t>Back pain</a:t>
                      </a:r>
                      <a:endParaRPr lang="en-US" sz="1000" dirty="0"/>
                    </a:p>
                  </a:txBody>
                  <a:tcPr/>
                </a:tc>
                <a:tc>
                  <a:txBody>
                    <a:bodyPr/>
                    <a:lstStyle/>
                    <a:p>
                      <a:r>
                        <a:rPr lang="en-US" sz="1000" dirty="0" smtClean="0"/>
                        <a:t>-</a:t>
                      </a:r>
                      <a:endParaRPr lang="en-US" sz="1000" dirty="0"/>
                    </a:p>
                  </a:txBody>
                  <a:tcPr/>
                </a:tc>
                <a:tc>
                  <a:txBody>
                    <a:bodyPr/>
                    <a:lstStyle/>
                    <a:p>
                      <a:r>
                        <a:rPr lang="en-US" sz="1000" dirty="0" smtClean="0"/>
                        <a:t>-</a:t>
                      </a:r>
                      <a:endParaRPr lang="en-US" sz="1000" dirty="0"/>
                    </a:p>
                  </a:txBody>
                  <a:tcPr/>
                </a:tc>
              </a:tr>
              <a:tr h="212541">
                <a:tc>
                  <a:txBody>
                    <a:bodyPr/>
                    <a:lstStyle/>
                    <a:p>
                      <a:r>
                        <a:rPr lang="en-US" sz="1000" dirty="0" smtClean="0"/>
                        <a:t>Fatigue</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212541">
                <a:tc>
                  <a:txBody>
                    <a:bodyPr/>
                    <a:lstStyle/>
                    <a:p>
                      <a:r>
                        <a:rPr lang="en-US" sz="1000" dirty="0" smtClean="0"/>
                        <a:t>Neuropathic pain</a:t>
                      </a:r>
                      <a:endParaRPr lang="en-US" sz="1000" dirty="0"/>
                    </a:p>
                  </a:txBody>
                  <a:tcPr/>
                </a:tc>
                <a:tc>
                  <a:txBody>
                    <a:bodyPr/>
                    <a:lstStyle/>
                    <a:p>
                      <a:r>
                        <a:rPr lang="en-US" sz="1000" dirty="0" smtClean="0"/>
                        <a:t>12</a:t>
                      </a:r>
                      <a:endParaRPr lang="en-US" sz="1000" dirty="0"/>
                    </a:p>
                  </a:txBody>
                  <a:tcPr/>
                </a:tc>
                <a:tc>
                  <a:txBody>
                    <a:bodyPr/>
                    <a:lstStyle/>
                    <a:p>
                      <a:r>
                        <a:rPr lang="en-US" sz="1000" dirty="0" smtClean="0"/>
                        <a:t>13</a:t>
                      </a:r>
                      <a:endParaRPr lang="en-US" sz="1000" dirty="0"/>
                    </a:p>
                  </a:txBody>
                  <a:tcPr/>
                </a:tc>
              </a:tr>
            </a:tbl>
          </a:graphicData>
        </a:graphic>
      </p:graphicFrame>
    </p:spTree>
    <p:extLst>
      <p:ext uri="{BB962C8B-B14F-4D97-AF65-F5344CB8AC3E}">
        <p14:creationId xmlns:p14="http://schemas.microsoft.com/office/powerpoint/2010/main" val="22493658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 of Tendon Pain</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ONLY if you have tendon pain/ tendinitis.  Where do you have pain?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747288343"/>
              </p:ext>
            </p:extLst>
          </p:nvPr>
        </p:nvGraphicFramePr>
        <p:xfrm>
          <a:off x="457200" y="2174875"/>
          <a:ext cx="4040187" cy="4483425"/>
        </p:xfrm>
        <a:graphic>
          <a:graphicData uri="http://schemas.openxmlformats.org/drawingml/2006/table">
            <a:tbl>
              <a:tblPr firstRow="1" bandRow="1">
                <a:tableStyleId>{073A0DAA-6AF3-43AB-8588-CEC1D06C72B9}</a:tableStyleId>
              </a:tblPr>
              <a:tblGrid>
                <a:gridCol w="1346729"/>
                <a:gridCol w="1346729"/>
                <a:gridCol w="1346729"/>
              </a:tblGrid>
              <a:tr h="272479">
                <a:tc>
                  <a:txBody>
                    <a:bodyPr/>
                    <a:lstStyle/>
                    <a:p>
                      <a:r>
                        <a:rPr lang="en-US" sz="1000" dirty="0" smtClean="0"/>
                        <a:t>Tendon Pain</a:t>
                      </a:r>
                      <a:endParaRPr lang="en-US" sz="1000" dirty="0"/>
                    </a:p>
                  </a:txBody>
                  <a:tcPr/>
                </a:tc>
                <a:tc>
                  <a:txBody>
                    <a:bodyPr/>
                    <a:lstStyle/>
                    <a:p>
                      <a:r>
                        <a:rPr lang="en-US" sz="1000" dirty="0" smtClean="0"/>
                        <a:t>Number (n=115)</a:t>
                      </a:r>
                      <a:endParaRPr lang="en-US" sz="1000" dirty="0"/>
                    </a:p>
                  </a:txBody>
                  <a:tcPr/>
                </a:tc>
                <a:tc>
                  <a:txBody>
                    <a:bodyPr/>
                    <a:lstStyle/>
                    <a:p>
                      <a:r>
                        <a:rPr lang="en-US" sz="1000" dirty="0" smtClean="0"/>
                        <a:t>Percent</a:t>
                      </a:r>
                      <a:endParaRPr lang="en-US" sz="1000" dirty="0"/>
                    </a:p>
                  </a:txBody>
                  <a:tcPr/>
                </a:tc>
              </a:tr>
              <a:tr h="272479">
                <a:tc>
                  <a:txBody>
                    <a:bodyPr/>
                    <a:lstStyle/>
                    <a:p>
                      <a:r>
                        <a:rPr lang="en-US" sz="1000" dirty="0" smtClean="0"/>
                        <a:t>Biceps tendon(s)</a:t>
                      </a:r>
                      <a:endParaRPr lang="en-US" sz="1000" dirty="0"/>
                    </a:p>
                  </a:txBody>
                  <a:tcPr/>
                </a:tc>
                <a:tc>
                  <a:txBody>
                    <a:bodyPr/>
                    <a:lstStyle/>
                    <a:p>
                      <a:r>
                        <a:rPr lang="en-US" sz="1000" dirty="0" smtClean="0"/>
                        <a:t>36</a:t>
                      </a:r>
                      <a:endParaRPr lang="en-US" sz="1000" dirty="0"/>
                    </a:p>
                  </a:txBody>
                  <a:tcPr/>
                </a:tc>
                <a:tc>
                  <a:txBody>
                    <a:bodyPr/>
                    <a:lstStyle/>
                    <a:p>
                      <a:r>
                        <a:rPr lang="en-US" sz="1000" dirty="0" smtClean="0"/>
                        <a:t>31</a:t>
                      </a:r>
                      <a:endParaRPr lang="en-US" sz="1000" dirty="0"/>
                    </a:p>
                  </a:txBody>
                  <a:tcPr/>
                </a:tc>
              </a:tr>
              <a:tr h="272479">
                <a:tc>
                  <a:txBody>
                    <a:bodyPr/>
                    <a:lstStyle/>
                    <a:p>
                      <a:r>
                        <a:rPr lang="en-US" sz="1000" dirty="0" smtClean="0"/>
                        <a:t>Triceps tendon(s)</a:t>
                      </a:r>
                      <a:endParaRPr lang="en-US" sz="1000" dirty="0"/>
                    </a:p>
                  </a:txBody>
                  <a:tcPr/>
                </a:tc>
                <a:tc>
                  <a:txBody>
                    <a:bodyPr/>
                    <a:lstStyle/>
                    <a:p>
                      <a:r>
                        <a:rPr lang="en-US" sz="1000" dirty="0" smtClean="0"/>
                        <a:t>25</a:t>
                      </a:r>
                      <a:endParaRPr lang="en-US" sz="1000" dirty="0"/>
                    </a:p>
                  </a:txBody>
                  <a:tcPr/>
                </a:tc>
                <a:tc>
                  <a:txBody>
                    <a:bodyPr/>
                    <a:lstStyle/>
                    <a:p>
                      <a:r>
                        <a:rPr lang="en-US" sz="1000" dirty="0" smtClean="0"/>
                        <a:t>22</a:t>
                      </a:r>
                      <a:endParaRPr lang="en-US" sz="1000" dirty="0"/>
                    </a:p>
                  </a:txBody>
                  <a:tcPr/>
                </a:tc>
              </a:tr>
              <a:tr h="272479">
                <a:tc>
                  <a:txBody>
                    <a:bodyPr/>
                    <a:lstStyle/>
                    <a:p>
                      <a:r>
                        <a:rPr lang="en-US" sz="1000" dirty="0" smtClean="0"/>
                        <a:t>Deltoid tendon(s)</a:t>
                      </a:r>
                      <a:endParaRPr lang="en-US" sz="1000" dirty="0"/>
                    </a:p>
                  </a:txBody>
                  <a:tcPr/>
                </a:tc>
                <a:tc>
                  <a:txBody>
                    <a:bodyPr/>
                    <a:lstStyle/>
                    <a:p>
                      <a:r>
                        <a:rPr lang="en-US" sz="1000" dirty="0" smtClean="0"/>
                        <a:t>37</a:t>
                      </a:r>
                      <a:endParaRPr lang="en-US" sz="1000" dirty="0"/>
                    </a:p>
                  </a:txBody>
                  <a:tcPr/>
                </a:tc>
                <a:tc>
                  <a:txBody>
                    <a:bodyPr/>
                    <a:lstStyle/>
                    <a:p>
                      <a:r>
                        <a:rPr lang="en-US" sz="1000" dirty="0" smtClean="0"/>
                        <a:t>32</a:t>
                      </a:r>
                      <a:endParaRPr lang="en-US" sz="1000" dirty="0"/>
                    </a:p>
                  </a:txBody>
                  <a:tcPr/>
                </a:tc>
              </a:tr>
              <a:tr h="291142">
                <a:tc>
                  <a:txBody>
                    <a:bodyPr/>
                    <a:lstStyle/>
                    <a:p>
                      <a:r>
                        <a:rPr lang="en-US" sz="1000" dirty="0" smtClean="0"/>
                        <a:t>Pectoral Muscles/tendons</a:t>
                      </a:r>
                      <a:endParaRPr lang="en-US" sz="1000" dirty="0"/>
                    </a:p>
                  </a:txBody>
                  <a:tcPr/>
                </a:tc>
                <a:tc>
                  <a:txBody>
                    <a:bodyPr/>
                    <a:lstStyle/>
                    <a:p>
                      <a:r>
                        <a:rPr lang="en-US" sz="1000" dirty="0" smtClean="0"/>
                        <a:t>21</a:t>
                      </a:r>
                      <a:endParaRPr lang="en-US" sz="1000" dirty="0"/>
                    </a:p>
                  </a:txBody>
                  <a:tcPr/>
                </a:tc>
                <a:tc>
                  <a:txBody>
                    <a:bodyPr/>
                    <a:lstStyle/>
                    <a:p>
                      <a:r>
                        <a:rPr lang="en-US" sz="1000" dirty="0" smtClean="0"/>
                        <a:t>18</a:t>
                      </a:r>
                      <a:endParaRPr lang="en-US" sz="1000" dirty="0"/>
                    </a:p>
                  </a:txBody>
                  <a:tcPr/>
                </a:tc>
              </a:tr>
              <a:tr h="272479">
                <a:tc>
                  <a:txBody>
                    <a:bodyPr/>
                    <a:lstStyle/>
                    <a:p>
                      <a:r>
                        <a:rPr lang="en-US" sz="1000" dirty="0" smtClean="0"/>
                        <a:t>Elbow(s)</a:t>
                      </a:r>
                      <a:endParaRPr lang="en-US" sz="1000" dirty="0"/>
                    </a:p>
                  </a:txBody>
                  <a:tcPr/>
                </a:tc>
                <a:tc>
                  <a:txBody>
                    <a:bodyPr/>
                    <a:lstStyle/>
                    <a:p>
                      <a:r>
                        <a:rPr lang="en-US" sz="1000" dirty="0" smtClean="0"/>
                        <a:t>49</a:t>
                      </a:r>
                      <a:endParaRPr lang="en-US" sz="1000" dirty="0"/>
                    </a:p>
                  </a:txBody>
                  <a:tcPr/>
                </a:tc>
                <a:tc>
                  <a:txBody>
                    <a:bodyPr/>
                    <a:lstStyle/>
                    <a:p>
                      <a:r>
                        <a:rPr lang="en-US" sz="1000" dirty="0" smtClean="0"/>
                        <a:t>43</a:t>
                      </a:r>
                      <a:endParaRPr lang="en-US" sz="1000" dirty="0"/>
                    </a:p>
                  </a:txBody>
                  <a:tcPr/>
                </a:tc>
              </a:tr>
              <a:tr h="272479">
                <a:tc>
                  <a:txBody>
                    <a:bodyPr/>
                    <a:lstStyle/>
                    <a:p>
                      <a:r>
                        <a:rPr lang="en-US" sz="1000" dirty="0" smtClean="0"/>
                        <a:t>Wrist(s)</a:t>
                      </a:r>
                      <a:endParaRPr lang="en-US" sz="1000" dirty="0"/>
                    </a:p>
                  </a:txBody>
                  <a:tcPr/>
                </a:tc>
                <a:tc>
                  <a:txBody>
                    <a:bodyPr/>
                    <a:lstStyle/>
                    <a:p>
                      <a:r>
                        <a:rPr lang="en-US" sz="1000" dirty="0" smtClean="0"/>
                        <a:t>59</a:t>
                      </a:r>
                      <a:endParaRPr lang="en-US" sz="1000" dirty="0"/>
                    </a:p>
                  </a:txBody>
                  <a:tcPr/>
                </a:tc>
                <a:tc>
                  <a:txBody>
                    <a:bodyPr/>
                    <a:lstStyle/>
                    <a:p>
                      <a:r>
                        <a:rPr lang="en-US" sz="1000" dirty="0" smtClean="0"/>
                        <a:t>51</a:t>
                      </a:r>
                      <a:endParaRPr lang="en-US" sz="1000" dirty="0"/>
                    </a:p>
                  </a:txBody>
                  <a:tcPr/>
                </a:tc>
              </a:tr>
              <a:tr h="272479">
                <a:tc>
                  <a:txBody>
                    <a:bodyPr/>
                    <a:lstStyle/>
                    <a:p>
                      <a:r>
                        <a:rPr lang="en-US" sz="1000" dirty="0" smtClean="0"/>
                        <a:t>Fingers/thumb(s)</a:t>
                      </a:r>
                      <a:endParaRPr lang="en-US" sz="1000" dirty="0"/>
                    </a:p>
                  </a:txBody>
                  <a:tcPr/>
                </a:tc>
                <a:tc>
                  <a:txBody>
                    <a:bodyPr/>
                    <a:lstStyle/>
                    <a:p>
                      <a:r>
                        <a:rPr lang="en-US" sz="1000" dirty="0" smtClean="0"/>
                        <a:t>66</a:t>
                      </a:r>
                      <a:endParaRPr lang="en-US" sz="1000" dirty="0"/>
                    </a:p>
                  </a:txBody>
                  <a:tcPr/>
                </a:tc>
                <a:tc>
                  <a:txBody>
                    <a:bodyPr/>
                    <a:lstStyle/>
                    <a:p>
                      <a:r>
                        <a:rPr lang="en-US" sz="1000" dirty="0" smtClean="0"/>
                        <a:t>57</a:t>
                      </a:r>
                      <a:endParaRPr lang="en-US" sz="1000" dirty="0"/>
                    </a:p>
                  </a:txBody>
                  <a:tcPr/>
                </a:tc>
              </a:tr>
              <a:tr h="272479">
                <a:tc>
                  <a:txBody>
                    <a:bodyPr/>
                    <a:lstStyle/>
                    <a:p>
                      <a:r>
                        <a:rPr lang="en-US" sz="1000" dirty="0" smtClean="0"/>
                        <a:t>Groin</a:t>
                      </a:r>
                      <a:endParaRPr lang="en-US" sz="1000" dirty="0"/>
                    </a:p>
                  </a:txBody>
                  <a:tcPr/>
                </a:tc>
                <a:tc>
                  <a:txBody>
                    <a:bodyPr/>
                    <a:lstStyle/>
                    <a:p>
                      <a:r>
                        <a:rPr lang="en-US" sz="1000" dirty="0" smtClean="0"/>
                        <a:t>19</a:t>
                      </a:r>
                      <a:endParaRPr lang="en-US" sz="1000" dirty="0"/>
                    </a:p>
                  </a:txBody>
                  <a:tcPr/>
                </a:tc>
                <a:tc>
                  <a:txBody>
                    <a:bodyPr/>
                    <a:lstStyle/>
                    <a:p>
                      <a:r>
                        <a:rPr lang="en-US" sz="1000" dirty="0" smtClean="0"/>
                        <a:t>17</a:t>
                      </a:r>
                      <a:endParaRPr lang="en-US" sz="1000" dirty="0"/>
                    </a:p>
                  </a:txBody>
                  <a:tcPr/>
                </a:tc>
              </a:tr>
              <a:tr h="272479">
                <a:tc>
                  <a:txBody>
                    <a:bodyPr/>
                    <a:lstStyle/>
                    <a:p>
                      <a:r>
                        <a:rPr lang="en-US" sz="1000" dirty="0" smtClean="0"/>
                        <a:t>Hip(s)</a:t>
                      </a:r>
                      <a:endParaRPr lang="en-US" sz="1000" dirty="0"/>
                    </a:p>
                  </a:txBody>
                  <a:tcPr/>
                </a:tc>
                <a:tc>
                  <a:txBody>
                    <a:bodyPr/>
                    <a:lstStyle/>
                    <a:p>
                      <a:r>
                        <a:rPr lang="en-US" sz="1000" dirty="0" smtClean="0"/>
                        <a:t>64</a:t>
                      </a:r>
                      <a:endParaRPr lang="en-US" sz="1000" dirty="0"/>
                    </a:p>
                  </a:txBody>
                  <a:tcPr/>
                </a:tc>
                <a:tc>
                  <a:txBody>
                    <a:bodyPr/>
                    <a:lstStyle/>
                    <a:p>
                      <a:r>
                        <a:rPr lang="en-US" sz="1000" dirty="0" smtClean="0"/>
                        <a:t>56</a:t>
                      </a:r>
                      <a:endParaRPr lang="en-US" sz="1000" dirty="0"/>
                    </a:p>
                  </a:txBody>
                  <a:tcPr/>
                </a:tc>
              </a:tr>
              <a:tr h="272479">
                <a:tc>
                  <a:txBody>
                    <a:bodyPr/>
                    <a:lstStyle/>
                    <a:p>
                      <a:r>
                        <a:rPr lang="en-US" sz="1000" dirty="0" smtClean="0"/>
                        <a:t>Knee(s)</a:t>
                      </a:r>
                      <a:endParaRPr lang="en-US" sz="1000" dirty="0"/>
                    </a:p>
                  </a:txBody>
                  <a:tcPr/>
                </a:tc>
                <a:tc>
                  <a:txBody>
                    <a:bodyPr/>
                    <a:lstStyle/>
                    <a:p>
                      <a:r>
                        <a:rPr lang="en-US" sz="1000" dirty="0" smtClean="0"/>
                        <a:t>84</a:t>
                      </a:r>
                      <a:endParaRPr lang="en-US" sz="1000" dirty="0"/>
                    </a:p>
                  </a:txBody>
                  <a:tcPr/>
                </a:tc>
                <a:tc>
                  <a:txBody>
                    <a:bodyPr/>
                    <a:lstStyle/>
                    <a:p>
                      <a:r>
                        <a:rPr lang="en-US" sz="1000" dirty="0" smtClean="0"/>
                        <a:t>73</a:t>
                      </a:r>
                      <a:endParaRPr lang="en-US" sz="1000" dirty="0"/>
                    </a:p>
                  </a:txBody>
                  <a:tcPr/>
                </a:tc>
              </a:tr>
              <a:tr h="272479">
                <a:tc>
                  <a:txBody>
                    <a:bodyPr/>
                    <a:lstStyle/>
                    <a:p>
                      <a:r>
                        <a:rPr lang="en-US" sz="1000" dirty="0" smtClean="0"/>
                        <a:t>Front of lower leg (s)</a:t>
                      </a:r>
                      <a:endParaRPr lang="en-US" sz="1000" dirty="0"/>
                    </a:p>
                  </a:txBody>
                  <a:tcPr/>
                </a:tc>
                <a:tc>
                  <a:txBody>
                    <a:bodyPr/>
                    <a:lstStyle/>
                    <a:p>
                      <a:r>
                        <a:rPr lang="en-US" sz="1000" dirty="0" smtClean="0"/>
                        <a:t>36</a:t>
                      </a:r>
                      <a:endParaRPr lang="en-US" sz="1000" dirty="0"/>
                    </a:p>
                  </a:txBody>
                  <a:tcPr/>
                </a:tc>
                <a:tc>
                  <a:txBody>
                    <a:bodyPr/>
                    <a:lstStyle/>
                    <a:p>
                      <a:r>
                        <a:rPr lang="en-US" sz="1000" dirty="0" smtClean="0"/>
                        <a:t>31</a:t>
                      </a:r>
                      <a:endParaRPr lang="en-US" sz="1000" dirty="0"/>
                    </a:p>
                  </a:txBody>
                  <a:tcPr/>
                </a:tc>
              </a:tr>
              <a:tr h="272479">
                <a:tc>
                  <a:txBody>
                    <a:bodyPr/>
                    <a:lstStyle/>
                    <a:p>
                      <a:r>
                        <a:rPr lang="en-US" sz="1000" dirty="0" smtClean="0"/>
                        <a:t>Achilles Tendon(s)</a:t>
                      </a:r>
                      <a:endParaRPr lang="en-US" sz="1000" dirty="0"/>
                    </a:p>
                  </a:txBody>
                  <a:tcPr/>
                </a:tc>
                <a:tc>
                  <a:txBody>
                    <a:bodyPr/>
                    <a:lstStyle/>
                    <a:p>
                      <a:r>
                        <a:rPr lang="en-US" sz="1000" dirty="0" smtClean="0"/>
                        <a:t>82</a:t>
                      </a:r>
                      <a:endParaRPr lang="en-US" sz="1000" dirty="0"/>
                    </a:p>
                  </a:txBody>
                  <a:tcPr/>
                </a:tc>
                <a:tc>
                  <a:txBody>
                    <a:bodyPr/>
                    <a:lstStyle/>
                    <a:p>
                      <a:r>
                        <a:rPr lang="en-US" sz="1000" dirty="0" smtClean="0"/>
                        <a:t>71</a:t>
                      </a:r>
                      <a:endParaRPr lang="en-US" sz="1000" dirty="0"/>
                    </a:p>
                  </a:txBody>
                  <a:tcPr/>
                </a:tc>
              </a:tr>
              <a:tr h="272479">
                <a:tc>
                  <a:txBody>
                    <a:bodyPr/>
                    <a:lstStyle/>
                    <a:p>
                      <a:r>
                        <a:rPr lang="en-US" sz="1000" dirty="0" smtClean="0"/>
                        <a:t>Foot or toes</a:t>
                      </a:r>
                      <a:endParaRPr lang="en-US" sz="1000" dirty="0"/>
                    </a:p>
                  </a:txBody>
                  <a:tcPr/>
                </a:tc>
                <a:tc>
                  <a:txBody>
                    <a:bodyPr/>
                    <a:lstStyle/>
                    <a:p>
                      <a:r>
                        <a:rPr lang="en-US" sz="1000" dirty="0" smtClean="0"/>
                        <a:t>65</a:t>
                      </a:r>
                      <a:endParaRPr lang="en-US" sz="1000" dirty="0"/>
                    </a:p>
                  </a:txBody>
                  <a:tcPr/>
                </a:tc>
                <a:tc>
                  <a:txBody>
                    <a:bodyPr/>
                    <a:lstStyle/>
                    <a:p>
                      <a:r>
                        <a:rPr lang="en-US" sz="1000" dirty="0" smtClean="0"/>
                        <a:t>57</a:t>
                      </a:r>
                      <a:endParaRPr lang="en-US" sz="1000" dirty="0"/>
                    </a:p>
                  </a:txBody>
                  <a:tcPr/>
                </a:tc>
              </a:tr>
              <a:tr h="272479">
                <a:tc>
                  <a:txBody>
                    <a:bodyPr/>
                    <a:lstStyle/>
                    <a:p>
                      <a:r>
                        <a:rPr lang="en-US" sz="1000" dirty="0" smtClean="0"/>
                        <a:t>Back </a:t>
                      </a:r>
                      <a:endParaRPr lang="en-US" sz="1000" dirty="0"/>
                    </a:p>
                  </a:txBody>
                  <a:tcPr/>
                </a:tc>
                <a:tc>
                  <a:txBody>
                    <a:bodyPr/>
                    <a:lstStyle/>
                    <a:p>
                      <a:r>
                        <a:rPr lang="en-US" sz="1000" dirty="0" smtClean="0"/>
                        <a:t>45</a:t>
                      </a:r>
                      <a:endParaRPr lang="en-US" sz="1000" dirty="0"/>
                    </a:p>
                  </a:txBody>
                  <a:tcPr/>
                </a:tc>
                <a:tc>
                  <a:txBody>
                    <a:bodyPr/>
                    <a:lstStyle/>
                    <a:p>
                      <a:r>
                        <a:rPr lang="en-US" sz="1000" dirty="0" smtClean="0"/>
                        <a:t>39</a:t>
                      </a:r>
                      <a:endParaRPr lang="en-US" sz="1000" dirty="0"/>
                    </a:p>
                  </a:txBody>
                  <a:tcPr/>
                </a:tc>
              </a:tr>
              <a:tr h="272479">
                <a:tc>
                  <a:txBody>
                    <a:bodyPr/>
                    <a:lstStyle/>
                    <a:p>
                      <a:r>
                        <a:rPr lang="en-US" sz="1000" dirty="0" smtClean="0"/>
                        <a:t>Other</a:t>
                      </a:r>
                      <a:endParaRPr lang="en-US" sz="1000" dirty="0"/>
                    </a:p>
                  </a:txBody>
                  <a:tcPr/>
                </a:tc>
                <a:tc>
                  <a:txBody>
                    <a:bodyPr/>
                    <a:lstStyle/>
                    <a:p>
                      <a:r>
                        <a:rPr lang="en-US" sz="1000" dirty="0" smtClean="0"/>
                        <a:t>31</a:t>
                      </a:r>
                      <a:endParaRPr lang="en-US" sz="1000" dirty="0"/>
                    </a:p>
                  </a:txBody>
                  <a:tcPr/>
                </a:tc>
                <a:tc>
                  <a:txBody>
                    <a:bodyPr/>
                    <a:lstStyle/>
                    <a:p>
                      <a:r>
                        <a:rPr lang="en-US" sz="1000" dirty="0" smtClean="0"/>
                        <a:t>27</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 most common sites reported for tendon pain were the knees and </a:t>
            </a:r>
            <a:r>
              <a:rPr lang="en-US" dirty="0" err="1" smtClean="0"/>
              <a:t>achilles</a:t>
            </a:r>
            <a:r>
              <a:rPr lang="en-US" dirty="0" smtClean="0"/>
              <a:t> tendons.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42</a:t>
            </a:fld>
            <a:endParaRPr lang="en-US"/>
          </a:p>
        </p:txBody>
      </p:sp>
    </p:spTree>
    <p:extLst>
      <p:ext uri="{BB962C8B-B14F-4D97-AF65-F5344CB8AC3E}">
        <p14:creationId xmlns:p14="http://schemas.microsoft.com/office/powerpoint/2010/main" val="1402042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 of Neuropathic Pain</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Please answer ONLY if you have neuropathic pain.  Where is your pain?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621533603"/>
              </p:ext>
            </p:extLst>
          </p:nvPr>
        </p:nvGraphicFramePr>
        <p:xfrm>
          <a:off x="457200" y="2174875"/>
          <a:ext cx="4040187" cy="3606800"/>
        </p:xfrm>
        <a:graphic>
          <a:graphicData uri="http://schemas.openxmlformats.org/drawingml/2006/table">
            <a:tbl>
              <a:tblPr firstRow="1" bandRow="1">
                <a:tableStyleId>{073A0DAA-6AF3-43AB-8588-CEC1D06C72B9}</a:tableStyleId>
              </a:tblPr>
              <a:tblGrid>
                <a:gridCol w="1524000"/>
                <a:gridCol w="1371600"/>
                <a:gridCol w="1144587"/>
              </a:tblGrid>
              <a:tr h="370840">
                <a:tc>
                  <a:txBody>
                    <a:bodyPr/>
                    <a:lstStyle/>
                    <a:p>
                      <a:r>
                        <a:rPr lang="en-US" dirty="0" smtClean="0"/>
                        <a:t>Neuropathic Pain</a:t>
                      </a:r>
                      <a:endParaRPr lang="en-US" dirty="0"/>
                    </a:p>
                  </a:txBody>
                  <a:tcPr/>
                </a:tc>
                <a:tc>
                  <a:txBody>
                    <a:bodyPr/>
                    <a:lstStyle/>
                    <a:p>
                      <a:r>
                        <a:rPr lang="en-US" dirty="0" smtClean="0"/>
                        <a:t>Number (n=85)</a:t>
                      </a:r>
                      <a:endParaRPr lang="en-US" dirty="0"/>
                    </a:p>
                  </a:txBody>
                  <a:tcPr/>
                </a:tc>
                <a:tc>
                  <a:txBody>
                    <a:bodyPr/>
                    <a:lstStyle/>
                    <a:p>
                      <a:r>
                        <a:rPr lang="en-US" dirty="0" smtClean="0"/>
                        <a:t>Percent</a:t>
                      </a:r>
                      <a:endParaRPr lang="en-US" dirty="0"/>
                    </a:p>
                  </a:txBody>
                  <a:tcPr/>
                </a:tc>
              </a:tr>
              <a:tr h="370840">
                <a:tc>
                  <a:txBody>
                    <a:bodyPr/>
                    <a:lstStyle/>
                    <a:p>
                      <a:r>
                        <a:rPr lang="en-US" dirty="0" smtClean="0"/>
                        <a:t>Face</a:t>
                      </a:r>
                      <a:endParaRPr lang="en-US" dirty="0"/>
                    </a:p>
                  </a:txBody>
                  <a:tcPr/>
                </a:tc>
                <a:tc>
                  <a:txBody>
                    <a:bodyPr/>
                    <a:lstStyle/>
                    <a:p>
                      <a:r>
                        <a:rPr lang="en-US" dirty="0" smtClean="0"/>
                        <a:t>27</a:t>
                      </a:r>
                      <a:endParaRPr lang="en-US" dirty="0"/>
                    </a:p>
                  </a:txBody>
                  <a:tcPr/>
                </a:tc>
                <a:tc>
                  <a:txBody>
                    <a:bodyPr/>
                    <a:lstStyle/>
                    <a:p>
                      <a:r>
                        <a:rPr lang="en-US" dirty="0" smtClean="0"/>
                        <a:t>32</a:t>
                      </a:r>
                      <a:endParaRPr lang="en-US" dirty="0"/>
                    </a:p>
                  </a:txBody>
                  <a:tcPr/>
                </a:tc>
              </a:tr>
              <a:tr h="370840">
                <a:tc>
                  <a:txBody>
                    <a:bodyPr/>
                    <a:lstStyle/>
                    <a:p>
                      <a:r>
                        <a:rPr lang="en-US" dirty="0" smtClean="0"/>
                        <a:t>Arms</a:t>
                      </a:r>
                      <a:endParaRPr lang="en-US" dirty="0"/>
                    </a:p>
                  </a:txBody>
                  <a:tcPr/>
                </a:tc>
                <a:tc>
                  <a:txBody>
                    <a:bodyPr/>
                    <a:lstStyle/>
                    <a:p>
                      <a:r>
                        <a:rPr lang="en-US" dirty="0" smtClean="0"/>
                        <a:t>35</a:t>
                      </a:r>
                      <a:endParaRPr lang="en-US" dirty="0"/>
                    </a:p>
                  </a:txBody>
                  <a:tcPr/>
                </a:tc>
                <a:tc>
                  <a:txBody>
                    <a:bodyPr/>
                    <a:lstStyle/>
                    <a:p>
                      <a:r>
                        <a:rPr lang="en-US" dirty="0" smtClean="0"/>
                        <a:t>41</a:t>
                      </a:r>
                      <a:endParaRPr lang="en-US" dirty="0"/>
                    </a:p>
                  </a:txBody>
                  <a:tcPr/>
                </a:tc>
              </a:tr>
              <a:tr h="370840">
                <a:tc>
                  <a:txBody>
                    <a:bodyPr/>
                    <a:lstStyle/>
                    <a:p>
                      <a:r>
                        <a:rPr lang="en-US" dirty="0" smtClean="0"/>
                        <a:t>Hands</a:t>
                      </a:r>
                      <a:endParaRPr lang="en-US" dirty="0"/>
                    </a:p>
                  </a:txBody>
                  <a:tcPr/>
                </a:tc>
                <a:tc>
                  <a:txBody>
                    <a:bodyPr/>
                    <a:lstStyle/>
                    <a:p>
                      <a:r>
                        <a:rPr lang="en-US" dirty="0" smtClean="0"/>
                        <a:t>41</a:t>
                      </a:r>
                      <a:endParaRPr lang="en-US" dirty="0"/>
                    </a:p>
                  </a:txBody>
                  <a:tcPr/>
                </a:tc>
                <a:tc>
                  <a:txBody>
                    <a:bodyPr/>
                    <a:lstStyle/>
                    <a:p>
                      <a:r>
                        <a:rPr lang="en-US" dirty="0" smtClean="0"/>
                        <a:t>48</a:t>
                      </a:r>
                      <a:endParaRPr lang="en-US" dirty="0"/>
                    </a:p>
                  </a:txBody>
                  <a:tcPr/>
                </a:tc>
              </a:tr>
              <a:tr h="370840">
                <a:tc>
                  <a:txBody>
                    <a:bodyPr/>
                    <a:lstStyle/>
                    <a:p>
                      <a:r>
                        <a:rPr lang="en-US" dirty="0" smtClean="0"/>
                        <a:t>Trunk</a:t>
                      </a:r>
                      <a:endParaRPr lang="en-US" dirty="0"/>
                    </a:p>
                  </a:txBody>
                  <a:tcPr/>
                </a:tc>
                <a:tc>
                  <a:txBody>
                    <a:bodyPr/>
                    <a:lstStyle/>
                    <a:p>
                      <a:r>
                        <a:rPr lang="en-US" dirty="0" smtClean="0"/>
                        <a:t>25</a:t>
                      </a:r>
                      <a:endParaRPr lang="en-US" dirty="0"/>
                    </a:p>
                  </a:txBody>
                  <a:tcPr/>
                </a:tc>
                <a:tc>
                  <a:txBody>
                    <a:bodyPr/>
                    <a:lstStyle/>
                    <a:p>
                      <a:r>
                        <a:rPr lang="en-US" dirty="0" smtClean="0"/>
                        <a:t>29</a:t>
                      </a:r>
                      <a:endParaRPr lang="en-US" dirty="0"/>
                    </a:p>
                  </a:txBody>
                  <a:tcPr/>
                </a:tc>
              </a:tr>
              <a:tr h="370840">
                <a:tc>
                  <a:txBody>
                    <a:bodyPr/>
                    <a:lstStyle/>
                    <a:p>
                      <a:r>
                        <a:rPr lang="en-US" dirty="0" smtClean="0"/>
                        <a:t>Sciatica</a:t>
                      </a:r>
                      <a:endParaRPr lang="en-US" dirty="0"/>
                    </a:p>
                  </a:txBody>
                  <a:tcPr/>
                </a:tc>
                <a:tc>
                  <a:txBody>
                    <a:bodyPr/>
                    <a:lstStyle/>
                    <a:p>
                      <a:r>
                        <a:rPr lang="en-US" dirty="0" smtClean="0"/>
                        <a:t>24</a:t>
                      </a:r>
                      <a:endParaRPr lang="en-US" dirty="0"/>
                    </a:p>
                  </a:txBody>
                  <a:tcPr/>
                </a:tc>
                <a:tc>
                  <a:txBody>
                    <a:bodyPr/>
                    <a:lstStyle/>
                    <a:p>
                      <a:r>
                        <a:rPr lang="en-US" dirty="0" smtClean="0"/>
                        <a:t>21</a:t>
                      </a:r>
                      <a:endParaRPr lang="en-US" dirty="0"/>
                    </a:p>
                  </a:txBody>
                  <a:tcPr/>
                </a:tc>
              </a:tr>
              <a:tr h="370840">
                <a:tc>
                  <a:txBody>
                    <a:bodyPr/>
                    <a:lstStyle/>
                    <a:p>
                      <a:r>
                        <a:rPr lang="en-US" dirty="0" smtClean="0"/>
                        <a:t>Lower legs</a:t>
                      </a:r>
                      <a:endParaRPr lang="en-US" dirty="0"/>
                    </a:p>
                  </a:txBody>
                  <a:tcPr/>
                </a:tc>
                <a:tc>
                  <a:txBody>
                    <a:bodyPr/>
                    <a:lstStyle/>
                    <a:p>
                      <a:r>
                        <a:rPr lang="en-US" dirty="0" smtClean="0"/>
                        <a:t>65</a:t>
                      </a:r>
                      <a:endParaRPr lang="en-US" dirty="0"/>
                    </a:p>
                  </a:txBody>
                  <a:tcPr/>
                </a:tc>
                <a:tc>
                  <a:txBody>
                    <a:bodyPr/>
                    <a:lstStyle/>
                    <a:p>
                      <a:r>
                        <a:rPr lang="en-US" dirty="0" smtClean="0"/>
                        <a:t>76</a:t>
                      </a:r>
                      <a:endParaRPr lang="en-US" dirty="0"/>
                    </a:p>
                  </a:txBody>
                  <a:tcPr/>
                </a:tc>
              </a:tr>
              <a:tr h="370840">
                <a:tc>
                  <a:txBody>
                    <a:bodyPr/>
                    <a:lstStyle/>
                    <a:p>
                      <a:r>
                        <a:rPr lang="en-US" dirty="0" smtClean="0"/>
                        <a:t>Feet</a:t>
                      </a:r>
                      <a:endParaRPr lang="en-US" dirty="0"/>
                    </a:p>
                  </a:txBody>
                  <a:tcPr/>
                </a:tc>
                <a:tc>
                  <a:txBody>
                    <a:bodyPr/>
                    <a:lstStyle/>
                    <a:p>
                      <a:r>
                        <a:rPr lang="en-US" dirty="0" smtClean="0"/>
                        <a:t>59</a:t>
                      </a:r>
                      <a:endParaRPr lang="en-US" dirty="0"/>
                    </a:p>
                  </a:txBody>
                  <a:tcPr/>
                </a:tc>
                <a:tc>
                  <a:txBody>
                    <a:bodyPr/>
                    <a:lstStyle/>
                    <a:p>
                      <a:r>
                        <a:rPr lang="en-US" dirty="0" smtClean="0"/>
                        <a:t>69</a:t>
                      </a:r>
                      <a:endParaRPr lang="en-US" dirty="0"/>
                    </a:p>
                  </a:txBody>
                  <a:tcPr/>
                </a:tc>
              </a:tr>
              <a:tr h="370840">
                <a:tc>
                  <a:txBody>
                    <a:bodyPr/>
                    <a:lstStyle/>
                    <a:p>
                      <a:r>
                        <a:rPr lang="en-US" dirty="0" smtClean="0"/>
                        <a:t>Other</a:t>
                      </a:r>
                      <a:endParaRPr lang="en-US" dirty="0"/>
                    </a:p>
                  </a:txBody>
                  <a:tcPr/>
                </a:tc>
                <a:tc>
                  <a:txBody>
                    <a:bodyPr/>
                    <a:lstStyle/>
                    <a:p>
                      <a:r>
                        <a:rPr lang="en-US" dirty="0" smtClean="0"/>
                        <a:t>14</a:t>
                      </a:r>
                      <a:endParaRPr lang="en-US" dirty="0"/>
                    </a:p>
                  </a:txBody>
                  <a:tcPr/>
                </a:tc>
                <a:tc>
                  <a:txBody>
                    <a:bodyPr/>
                    <a:lstStyle/>
                    <a:p>
                      <a:r>
                        <a:rPr lang="en-US" dirty="0" smtClean="0"/>
                        <a:t>16</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 most common sites of neuropathic pain reported were the lower legs and feet.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43</a:t>
            </a:fld>
            <a:endParaRPr lang="en-US"/>
          </a:p>
        </p:txBody>
      </p:sp>
    </p:spTree>
    <p:extLst>
      <p:ext uri="{BB962C8B-B14F-4D97-AF65-F5344CB8AC3E}">
        <p14:creationId xmlns:p14="http://schemas.microsoft.com/office/powerpoint/2010/main" val="36875554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on Menstruation, Fertility, and Menopause</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Please answer ONLY if you are female.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35739045"/>
              </p:ext>
            </p:extLst>
          </p:nvPr>
        </p:nvGraphicFramePr>
        <p:xfrm>
          <a:off x="457200" y="2174875"/>
          <a:ext cx="4040187" cy="4079240"/>
        </p:xfrm>
        <a:graphic>
          <a:graphicData uri="http://schemas.openxmlformats.org/drawingml/2006/table">
            <a:tbl>
              <a:tblPr firstRow="1" bandRow="1">
                <a:tableStyleId>{073A0DAA-6AF3-43AB-8588-CEC1D06C72B9}</a:tableStyleId>
              </a:tblPr>
              <a:tblGrid>
                <a:gridCol w="1981200"/>
                <a:gridCol w="1143000"/>
                <a:gridCol w="915987"/>
              </a:tblGrid>
              <a:tr h="370840">
                <a:tc>
                  <a:txBody>
                    <a:bodyPr/>
                    <a:lstStyle/>
                    <a:p>
                      <a:r>
                        <a:rPr lang="en-US" sz="800" dirty="0" smtClean="0"/>
                        <a:t>Statement</a:t>
                      </a:r>
                      <a:endParaRPr lang="en-US" sz="800" dirty="0"/>
                    </a:p>
                  </a:txBody>
                  <a:tcPr/>
                </a:tc>
                <a:tc>
                  <a:txBody>
                    <a:bodyPr/>
                    <a:lstStyle/>
                    <a:p>
                      <a:r>
                        <a:rPr lang="en-US" sz="800" dirty="0" smtClean="0"/>
                        <a:t>Number (n= 87)</a:t>
                      </a:r>
                      <a:endParaRPr lang="en-US" sz="800" dirty="0"/>
                    </a:p>
                  </a:txBody>
                  <a:tcPr/>
                </a:tc>
                <a:tc>
                  <a:txBody>
                    <a:bodyPr/>
                    <a:lstStyle/>
                    <a:p>
                      <a:r>
                        <a:rPr lang="en-US" sz="800" dirty="0" smtClean="0"/>
                        <a:t>Percent</a:t>
                      </a:r>
                      <a:endParaRPr lang="en-US" sz="800" dirty="0"/>
                    </a:p>
                  </a:txBody>
                  <a:tcPr/>
                </a:tc>
              </a:tr>
              <a:tr h="370840">
                <a:tc>
                  <a:txBody>
                    <a:bodyPr/>
                    <a:lstStyle/>
                    <a:p>
                      <a:r>
                        <a:rPr lang="en-US" sz="800" dirty="0" smtClean="0"/>
                        <a:t>My symptoms vary with my menstrual</a:t>
                      </a:r>
                      <a:r>
                        <a:rPr lang="en-US" sz="800" baseline="0" dirty="0" smtClean="0"/>
                        <a:t> cycle.</a:t>
                      </a:r>
                      <a:endParaRPr lang="en-US" sz="800" dirty="0"/>
                    </a:p>
                  </a:txBody>
                  <a:tcPr/>
                </a:tc>
                <a:tc>
                  <a:txBody>
                    <a:bodyPr/>
                    <a:lstStyle/>
                    <a:p>
                      <a:r>
                        <a:rPr lang="en-US" sz="800" dirty="0" smtClean="0"/>
                        <a:t>21</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Being </a:t>
                      </a:r>
                      <a:r>
                        <a:rPr lang="en-US" sz="800" dirty="0" err="1" smtClean="0"/>
                        <a:t>floxed</a:t>
                      </a:r>
                      <a:r>
                        <a:rPr lang="en-US" sz="800" dirty="0" smtClean="0"/>
                        <a:t> has</a:t>
                      </a:r>
                      <a:r>
                        <a:rPr lang="en-US" sz="800" baseline="0" dirty="0" smtClean="0"/>
                        <a:t> </a:t>
                      </a:r>
                      <a:r>
                        <a:rPr lang="en-US" sz="800" dirty="0" smtClean="0"/>
                        <a:t>changed my menstrual cycles.</a:t>
                      </a:r>
                      <a:endParaRPr lang="en-US" sz="800" dirty="0"/>
                    </a:p>
                  </a:txBody>
                  <a:tcPr/>
                </a:tc>
                <a:tc>
                  <a:txBody>
                    <a:bodyPr/>
                    <a:lstStyle/>
                    <a:p>
                      <a:r>
                        <a:rPr lang="en-US" sz="800" dirty="0" smtClean="0"/>
                        <a:t>16</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have been pregnant since I was </a:t>
                      </a:r>
                      <a:r>
                        <a:rPr lang="en-US" sz="800" dirty="0" err="1" smtClean="0"/>
                        <a:t>floxed</a:t>
                      </a:r>
                      <a:r>
                        <a:rPr lang="en-US" sz="800" dirty="0" smtClean="0"/>
                        <a:t>.</a:t>
                      </a:r>
                      <a:endParaRPr lang="en-US" sz="800" dirty="0"/>
                    </a:p>
                  </a:txBody>
                  <a:tcPr/>
                </a:tc>
                <a:tc>
                  <a:txBody>
                    <a:bodyPr/>
                    <a:lstStyle/>
                    <a:p>
                      <a:r>
                        <a:rPr lang="en-US" sz="800" dirty="0" smtClean="0"/>
                        <a:t>3</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was told to breastfeed while I was taking a FQ.</a:t>
                      </a:r>
                      <a:endParaRPr lang="en-US" sz="800" dirty="0"/>
                    </a:p>
                  </a:txBody>
                  <a:tcPr/>
                </a:tc>
                <a:tc>
                  <a:txBody>
                    <a:bodyPr/>
                    <a:lstStyle/>
                    <a:p>
                      <a:r>
                        <a:rPr lang="en-US" sz="800" dirty="0" smtClean="0"/>
                        <a:t>2</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have had a miscarriage since I was </a:t>
                      </a:r>
                      <a:r>
                        <a:rPr lang="en-US" sz="800" dirty="0" err="1" smtClean="0"/>
                        <a:t>floxed</a:t>
                      </a:r>
                      <a:r>
                        <a:rPr lang="en-US" sz="800" dirty="0" smtClean="0"/>
                        <a:t>.</a:t>
                      </a:r>
                      <a:endParaRPr lang="en-US" sz="800" dirty="0"/>
                    </a:p>
                  </a:txBody>
                  <a:tcPr/>
                </a:tc>
                <a:tc>
                  <a:txBody>
                    <a:bodyPr/>
                    <a:lstStyle/>
                    <a:p>
                      <a:r>
                        <a:rPr lang="en-US" sz="800" dirty="0" smtClean="0"/>
                        <a:t>3</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was given a FQ while I was pregnant.</a:t>
                      </a:r>
                      <a:endParaRPr lang="en-US" sz="800" dirty="0"/>
                    </a:p>
                  </a:txBody>
                  <a:tcPr/>
                </a:tc>
                <a:tc>
                  <a:txBody>
                    <a:bodyPr/>
                    <a:lstStyle/>
                    <a:p>
                      <a:r>
                        <a:rPr lang="en-US" sz="800" dirty="0" smtClean="0"/>
                        <a:t>0</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am afraid to get pregnant (again).</a:t>
                      </a:r>
                      <a:endParaRPr lang="en-US" sz="800" dirty="0"/>
                    </a:p>
                  </a:txBody>
                  <a:tcPr/>
                </a:tc>
                <a:tc>
                  <a:txBody>
                    <a:bodyPr/>
                    <a:lstStyle/>
                    <a:p>
                      <a:r>
                        <a:rPr lang="en-US" sz="800" dirty="0" smtClean="0"/>
                        <a:t>12</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have not been able to get pregnant (again).</a:t>
                      </a:r>
                      <a:endParaRPr lang="en-US" sz="800" dirty="0"/>
                    </a:p>
                  </a:txBody>
                  <a:tcPr/>
                </a:tc>
                <a:tc>
                  <a:txBody>
                    <a:bodyPr/>
                    <a:lstStyle/>
                    <a:p>
                      <a:r>
                        <a:rPr lang="en-US" sz="800" dirty="0" smtClean="0"/>
                        <a:t>1</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have decided not to become pregnant (again) because of my health.</a:t>
                      </a:r>
                      <a:endParaRPr lang="en-US" sz="800" dirty="0"/>
                    </a:p>
                  </a:txBody>
                  <a:tcPr/>
                </a:tc>
                <a:tc>
                  <a:txBody>
                    <a:bodyPr/>
                    <a:lstStyle/>
                    <a:p>
                      <a:r>
                        <a:rPr lang="en-US" sz="800" dirty="0" smtClean="0"/>
                        <a:t>13</a:t>
                      </a:r>
                      <a:endParaRPr lang="en-US" sz="800" dirty="0"/>
                    </a:p>
                  </a:txBody>
                  <a:tcPr/>
                </a:tc>
                <a:tc>
                  <a:txBody>
                    <a:bodyPr/>
                    <a:lstStyle/>
                    <a:p>
                      <a:r>
                        <a:rPr lang="en-US" sz="800" dirty="0" smtClean="0"/>
                        <a:t>NA</a:t>
                      </a:r>
                      <a:endParaRPr lang="en-US" sz="800" dirty="0"/>
                    </a:p>
                  </a:txBody>
                  <a:tcPr/>
                </a:tc>
              </a:tr>
              <a:tr h="370840">
                <a:tc>
                  <a:txBody>
                    <a:bodyPr/>
                    <a:lstStyle/>
                    <a:p>
                      <a:r>
                        <a:rPr lang="en-US" sz="800" dirty="0" smtClean="0"/>
                        <a:t>I have new difficulty with estrogen replacement therapy since taking the FQ.</a:t>
                      </a:r>
                      <a:endParaRPr lang="en-US" sz="800" dirty="0"/>
                    </a:p>
                  </a:txBody>
                  <a:tcPr/>
                </a:tc>
                <a:tc>
                  <a:txBody>
                    <a:bodyPr/>
                    <a:lstStyle/>
                    <a:p>
                      <a:r>
                        <a:rPr lang="en-US" sz="800" dirty="0" smtClean="0"/>
                        <a:t>5</a:t>
                      </a:r>
                      <a:endParaRPr lang="en-US" sz="800" dirty="0"/>
                    </a:p>
                  </a:txBody>
                  <a:tcPr/>
                </a:tc>
                <a:tc>
                  <a:txBody>
                    <a:bodyPr/>
                    <a:lstStyle/>
                    <a:p>
                      <a:r>
                        <a:rPr lang="en-US" sz="800" dirty="0" smtClean="0"/>
                        <a:t>NA</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Percent values do not apply here because of the nature of the question.  (For example, we do not know how many women are attempting HR therapy, so we can’t say how common it is to have new difficulty with it).  Also, “none” was not an option so some of the 87 women who took the survey did not answer at all.</a:t>
            </a:r>
          </a:p>
          <a:p>
            <a:r>
              <a:rPr lang="en-US" dirty="0" smtClean="0"/>
              <a:t>However, there does appear to be some interplay between FQ toxicity and hormonal changes.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44</a:t>
            </a:fld>
            <a:endParaRPr lang="en-US"/>
          </a:p>
        </p:txBody>
      </p:sp>
    </p:spTree>
    <p:extLst>
      <p:ext uri="{BB962C8B-B14F-4D97-AF65-F5344CB8AC3E}">
        <p14:creationId xmlns:p14="http://schemas.microsoft.com/office/powerpoint/2010/main" val="3498807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Microtears</a:t>
            </a:r>
            <a:endParaRPr lang="en-US" dirty="0"/>
          </a:p>
        </p:txBody>
      </p:sp>
      <p:sp>
        <p:nvSpPr>
          <p:cNvPr id="3" name="Text Placeholder 2"/>
          <p:cNvSpPr>
            <a:spLocks noGrp="1"/>
          </p:cNvSpPr>
          <p:nvPr>
            <p:ph type="body" idx="1"/>
          </p:nvPr>
        </p:nvSpPr>
        <p:spPr/>
        <p:txBody>
          <a:bodyPr>
            <a:normAutofit fontScale="47500" lnSpcReduction="20000"/>
          </a:bodyPr>
          <a:lstStyle/>
          <a:p>
            <a:r>
              <a:rPr lang="en-US" dirty="0" smtClean="0"/>
              <a:t>Do you feel that you have been having “</a:t>
            </a:r>
            <a:r>
              <a:rPr lang="en-US" dirty="0" err="1" smtClean="0"/>
              <a:t>microtears</a:t>
            </a:r>
            <a:r>
              <a:rPr lang="en-US" dirty="0" smtClean="0"/>
              <a:t>” in muscles or tendons? (Small tears that feel like a “popping” sensation and cause pain afterwards but do not completely tear through the muscle or tendon)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999508324"/>
              </p:ext>
            </p:extLst>
          </p:nvPr>
        </p:nvGraphicFramePr>
        <p:xfrm>
          <a:off x="457200" y="2174875"/>
          <a:ext cx="4040187" cy="2540000"/>
        </p:xfrm>
        <a:graphic>
          <a:graphicData uri="http://schemas.openxmlformats.org/drawingml/2006/table">
            <a:tbl>
              <a:tblPr firstRow="1" bandRow="1">
                <a:tableStyleId>{073A0DAA-6AF3-43AB-8588-CEC1D06C72B9}</a:tableStyleId>
              </a:tblPr>
              <a:tblGrid>
                <a:gridCol w="1752600"/>
                <a:gridCol w="1219200"/>
                <a:gridCol w="1068387"/>
              </a:tblGrid>
              <a:tr h="370840">
                <a:tc>
                  <a:txBody>
                    <a:bodyPr/>
                    <a:lstStyle/>
                    <a:p>
                      <a:r>
                        <a:rPr lang="en-US" dirty="0" err="1" smtClean="0"/>
                        <a:t>Microtears</a:t>
                      </a:r>
                      <a:endParaRPr lang="en-US" dirty="0"/>
                    </a:p>
                  </a:txBody>
                  <a:tcPr/>
                </a:tc>
                <a:tc>
                  <a:txBody>
                    <a:bodyPr/>
                    <a:lstStyle/>
                    <a:p>
                      <a:r>
                        <a:rPr lang="en-US" dirty="0" smtClean="0"/>
                        <a:t>Number (n=134)</a:t>
                      </a:r>
                      <a:endParaRPr lang="en-US" dirty="0"/>
                    </a:p>
                  </a:txBody>
                  <a:tcPr/>
                </a:tc>
                <a:tc>
                  <a:txBody>
                    <a:bodyPr/>
                    <a:lstStyle/>
                    <a:p>
                      <a:r>
                        <a:rPr lang="en-US" dirty="0" smtClean="0"/>
                        <a:t>Percent</a:t>
                      </a:r>
                      <a:endParaRPr lang="en-US" dirty="0"/>
                    </a:p>
                  </a:txBody>
                  <a:tcPr/>
                </a:tc>
              </a:tr>
              <a:tr h="370840">
                <a:tc>
                  <a:txBody>
                    <a:bodyPr/>
                    <a:lstStyle/>
                    <a:p>
                      <a:r>
                        <a:rPr lang="en-US" sz="1600" dirty="0" smtClean="0"/>
                        <a:t>Yes, this has been confirmed</a:t>
                      </a:r>
                      <a:endParaRPr lang="en-US" sz="1600" dirty="0"/>
                    </a:p>
                  </a:txBody>
                  <a:tcPr/>
                </a:tc>
                <a:tc>
                  <a:txBody>
                    <a:bodyPr/>
                    <a:lstStyle/>
                    <a:p>
                      <a:r>
                        <a:rPr lang="en-US" sz="1600" dirty="0" smtClean="0"/>
                        <a:t>14</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t>Yes, but it has not been confirmed</a:t>
                      </a:r>
                      <a:endParaRPr lang="en-US" sz="1600" dirty="0"/>
                    </a:p>
                  </a:txBody>
                  <a:tcPr/>
                </a:tc>
                <a:tc>
                  <a:txBody>
                    <a:bodyPr/>
                    <a:lstStyle/>
                    <a:p>
                      <a:r>
                        <a:rPr lang="en-US" sz="1600" dirty="0" smtClean="0"/>
                        <a:t>60</a:t>
                      </a:r>
                      <a:endParaRPr lang="en-US" sz="1600" dirty="0"/>
                    </a:p>
                  </a:txBody>
                  <a:tcPr/>
                </a:tc>
                <a:tc>
                  <a:txBody>
                    <a:bodyPr/>
                    <a:lstStyle/>
                    <a:p>
                      <a:r>
                        <a:rPr lang="en-US" sz="1600" dirty="0" smtClean="0"/>
                        <a:t>45</a:t>
                      </a:r>
                      <a:endParaRPr lang="en-US" sz="1600" dirty="0"/>
                    </a:p>
                  </a:txBody>
                  <a:tcPr/>
                </a:tc>
              </a:tr>
              <a:tr h="370840">
                <a:tc>
                  <a:txBody>
                    <a:bodyPr/>
                    <a:lstStyle/>
                    <a:p>
                      <a:r>
                        <a:rPr lang="en-US" sz="1600" dirty="0" smtClean="0"/>
                        <a:t>No</a:t>
                      </a:r>
                      <a:endParaRPr lang="en-US" sz="1600" dirty="0"/>
                    </a:p>
                  </a:txBody>
                  <a:tcPr/>
                </a:tc>
                <a:tc>
                  <a:txBody>
                    <a:bodyPr/>
                    <a:lstStyle/>
                    <a:p>
                      <a:r>
                        <a:rPr lang="en-US" sz="1600" dirty="0" smtClean="0"/>
                        <a:t>23</a:t>
                      </a:r>
                      <a:endParaRPr lang="en-US" sz="1600" dirty="0"/>
                    </a:p>
                  </a:txBody>
                  <a:tcPr/>
                </a:tc>
                <a:tc>
                  <a:txBody>
                    <a:bodyPr/>
                    <a:lstStyle/>
                    <a:p>
                      <a:r>
                        <a:rPr lang="en-US" sz="1600" dirty="0" smtClean="0"/>
                        <a:t>17</a:t>
                      </a:r>
                      <a:endParaRPr lang="en-US" sz="1600" dirty="0"/>
                    </a:p>
                  </a:txBody>
                  <a:tcPr/>
                </a:tc>
              </a:tr>
              <a:tr h="370840">
                <a:tc>
                  <a:txBody>
                    <a:bodyPr/>
                    <a:lstStyle/>
                    <a:p>
                      <a:r>
                        <a:rPr lang="en-US" sz="1600" dirty="0" smtClean="0"/>
                        <a:t>Not sure</a:t>
                      </a:r>
                      <a:endParaRPr lang="en-US" sz="1600" dirty="0"/>
                    </a:p>
                  </a:txBody>
                  <a:tcPr/>
                </a:tc>
                <a:tc>
                  <a:txBody>
                    <a:bodyPr/>
                    <a:lstStyle/>
                    <a:p>
                      <a:r>
                        <a:rPr lang="en-US" sz="1600" dirty="0" smtClean="0"/>
                        <a:t>37</a:t>
                      </a:r>
                      <a:endParaRPr lang="en-US" sz="1600" dirty="0"/>
                    </a:p>
                  </a:txBody>
                  <a:tcPr/>
                </a:tc>
                <a:tc>
                  <a:txBody>
                    <a:bodyPr/>
                    <a:lstStyle/>
                    <a:p>
                      <a:r>
                        <a:rPr lang="en-US" sz="1600" dirty="0" smtClean="0"/>
                        <a:t>28</a:t>
                      </a:r>
                      <a:endParaRPr lang="en-US" sz="16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Fifty five percent of participants have either had confirmed </a:t>
            </a:r>
            <a:r>
              <a:rPr lang="en-US" dirty="0" err="1" smtClean="0"/>
              <a:t>microtears</a:t>
            </a:r>
            <a:r>
              <a:rPr lang="en-US" dirty="0" smtClean="0"/>
              <a:t> or have felt presumed tears that have not been confirmed.</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45</a:t>
            </a:fld>
            <a:endParaRPr lang="en-US"/>
          </a:p>
        </p:txBody>
      </p:sp>
    </p:spTree>
    <p:extLst>
      <p:ext uri="{BB962C8B-B14F-4D97-AF65-F5344CB8AC3E}">
        <p14:creationId xmlns:p14="http://schemas.microsoft.com/office/powerpoint/2010/main" val="7382886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Tendon Ruptures</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Please answer ONLY if you had a tendon rupture.  Did you have more than one tendon rupture?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357658719"/>
              </p:ext>
            </p:extLst>
          </p:nvPr>
        </p:nvGraphicFramePr>
        <p:xfrm>
          <a:off x="457200" y="2174875"/>
          <a:ext cx="4040187" cy="286512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Number of Ruptures</a:t>
                      </a:r>
                      <a:endParaRPr lang="en-US" dirty="0"/>
                    </a:p>
                  </a:txBody>
                  <a:tcPr/>
                </a:tc>
                <a:tc>
                  <a:txBody>
                    <a:bodyPr/>
                    <a:lstStyle/>
                    <a:p>
                      <a:r>
                        <a:rPr lang="en-US" dirty="0" smtClean="0"/>
                        <a:t>Number (n=14)</a:t>
                      </a:r>
                      <a:endParaRPr lang="en-US" dirty="0"/>
                    </a:p>
                  </a:txBody>
                  <a:tcPr/>
                </a:tc>
                <a:tc>
                  <a:txBody>
                    <a:bodyPr/>
                    <a:lstStyle/>
                    <a:p>
                      <a:r>
                        <a:rPr lang="en-US" dirty="0" smtClean="0"/>
                        <a:t>Percent</a:t>
                      </a:r>
                      <a:endParaRPr lang="en-US" dirty="0"/>
                    </a:p>
                  </a:txBody>
                  <a:tcPr/>
                </a:tc>
              </a:tr>
              <a:tr h="370840">
                <a:tc>
                  <a:txBody>
                    <a:bodyPr/>
                    <a:lstStyle/>
                    <a:p>
                      <a:r>
                        <a:rPr lang="en-US" dirty="0" smtClean="0"/>
                        <a:t>No, just 1</a:t>
                      </a:r>
                      <a:endParaRPr lang="en-US" dirty="0"/>
                    </a:p>
                  </a:txBody>
                  <a:tcPr/>
                </a:tc>
                <a:tc>
                  <a:txBody>
                    <a:bodyPr/>
                    <a:lstStyle/>
                    <a:p>
                      <a:r>
                        <a:rPr lang="en-US" dirty="0" smtClean="0"/>
                        <a:t>10</a:t>
                      </a:r>
                      <a:endParaRPr lang="en-US" dirty="0"/>
                    </a:p>
                  </a:txBody>
                  <a:tcPr/>
                </a:tc>
                <a:tc>
                  <a:txBody>
                    <a:bodyPr/>
                    <a:lstStyle/>
                    <a:p>
                      <a:r>
                        <a:rPr lang="en-US" dirty="0" smtClean="0"/>
                        <a:t>71</a:t>
                      </a:r>
                      <a:endParaRPr lang="en-US" dirty="0"/>
                    </a:p>
                  </a:txBody>
                  <a:tcPr/>
                </a:tc>
              </a:tr>
              <a:tr h="370840">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21</a:t>
                      </a:r>
                      <a:endParaRPr lang="en-US" dirty="0"/>
                    </a:p>
                  </a:txBody>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7</a:t>
                      </a:r>
                      <a:endParaRPr lang="en-US" dirty="0"/>
                    </a:p>
                  </a:txBody>
                  <a:tcPr/>
                </a:tc>
              </a:tr>
              <a:tr h="370840">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&gt;5</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Most patients with tendon ruptures suffered from an isolated rupture. However, these individuals likely restricted their activities greatly after the initial tear to prevent another rupture. The fact that they did not have subsequent ruptures may reflect a lack of activity more than a lack of vulnerability to repeated injury.</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46</a:t>
            </a:fld>
            <a:endParaRPr lang="en-US"/>
          </a:p>
        </p:txBody>
      </p:sp>
    </p:spTree>
    <p:extLst>
      <p:ext uri="{BB962C8B-B14F-4D97-AF65-F5344CB8AC3E}">
        <p14:creationId xmlns:p14="http://schemas.microsoft.com/office/powerpoint/2010/main" val="19347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Tendon Ruptures</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ONLY if you had tendon rupture. How long after your treatment with the FQ did your (first) tendon rupture?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620915753"/>
              </p:ext>
            </p:extLst>
          </p:nvPr>
        </p:nvGraphicFramePr>
        <p:xfrm>
          <a:off x="457200" y="2174875"/>
          <a:ext cx="4040187" cy="4450080"/>
        </p:xfrm>
        <a:graphic>
          <a:graphicData uri="http://schemas.openxmlformats.org/drawingml/2006/table">
            <a:tbl>
              <a:tblPr firstRow="1" bandRow="1">
                <a:tableStyleId>{073A0DAA-6AF3-43AB-8588-CEC1D06C72B9}</a:tableStyleId>
              </a:tblPr>
              <a:tblGrid>
                <a:gridCol w="1752600"/>
                <a:gridCol w="1295400"/>
                <a:gridCol w="992187"/>
              </a:tblGrid>
              <a:tr h="370840">
                <a:tc>
                  <a:txBody>
                    <a:bodyPr/>
                    <a:lstStyle/>
                    <a:p>
                      <a:r>
                        <a:rPr lang="en-US" sz="800" dirty="0" smtClean="0"/>
                        <a:t>Timing of Rupture</a:t>
                      </a:r>
                      <a:endParaRPr lang="en-US" sz="800" dirty="0"/>
                    </a:p>
                  </a:txBody>
                  <a:tcPr/>
                </a:tc>
                <a:tc>
                  <a:txBody>
                    <a:bodyPr/>
                    <a:lstStyle/>
                    <a:p>
                      <a:r>
                        <a:rPr lang="en-US" sz="800" dirty="0" smtClean="0"/>
                        <a:t>Number (n=14)</a:t>
                      </a:r>
                      <a:endParaRPr lang="en-US" sz="800" dirty="0"/>
                    </a:p>
                  </a:txBody>
                  <a:tcPr/>
                </a:tc>
                <a:tc>
                  <a:txBody>
                    <a:bodyPr/>
                    <a:lstStyle/>
                    <a:p>
                      <a:r>
                        <a:rPr lang="en-US" sz="800" dirty="0" smtClean="0"/>
                        <a:t>Percent</a:t>
                      </a:r>
                      <a:endParaRPr lang="en-US" sz="800" dirty="0"/>
                    </a:p>
                  </a:txBody>
                  <a:tcPr/>
                </a:tc>
              </a:tr>
              <a:tr h="370840">
                <a:tc>
                  <a:txBody>
                    <a:bodyPr/>
                    <a:lstStyle/>
                    <a:p>
                      <a:r>
                        <a:rPr lang="en-US" sz="800" dirty="0" smtClean="0"/>
                        <a:t>With first dose</a:t>
                      </a:r>
                      <a:endParaRPr lang="en-US" sz="800" dirty="0"/>
                    </a:p>
                  </a:txBody>
                  <a:tcPr/>
                </a:tc>
                <a:tc>
                  <a:txBody>
                    <a:bodyPr/>
                    <a:lstStyle/>
                    <a:p>
                      <a:r>
                        <a:rPr lang="en-US" sz="800" dirty="0" smtClean="0"/>
                        <a:t>0</a:t>
                      </a:r>
                      <a:endParaRPr lang="en-US" sz="800" dirty="0"/>
                    </a:p>
                  </a:txBody>
                  <a:tcPr/>
                </a:tc>
                <a:tc>
                  <a:txBody>
                    <a:bodyPr/>
                    <a:lstStyle/>
                    <a:p>
                      <a:r>
                        <a:rPr lang="en-US" sz="800" dirty="0" smtClean="0"/>
                        <a:t>0</a:t>
                      </a:r>
                      <a:endParaRPr lang="en-US" sz="800" dirty="0"/>
                    </a:p>
                  </a:txBody>
                  <a:tcPr/>
                </a:tc>
              </a:tr>
              <a:tr h="370840">
                <a:tc>
                  <a:txBody>
                    <a:bodyPr/>
                    <a:lstStyle/>
                    <a:p>
                      <a:r>
                        <a:rPr lang="en-US" sz="800" dirty="0" smtClean="0"/>
                        <a:t>After first dose but during</a:t>
                      </a:r>
                      <a:r>
                        <a:rPr lang="en-US" sz="800" baseline="0" dirty="0" smtClean="0"/>
                        <a:t> treatment</a:t>
                      </a:r>
                      <a:endParaRPr lang="en-US" sz="800" dirty="0"/>
                    </a:p>
                  </a:txBody>
                  <a:tcPr/>
                </a:tc>
                <a:tc>
                  <a:txBody>
                    <a:bodyPr/>
                    <a:lstStyle/>
                    <a:p>
                      <a:r>
                        <a:rPr lang="en-US" sz="800" dirty="0" smtClean="0"/>
                        <a:t>3</a:t>
                      </a:r>
                      <a:endParaRPr lang="en-US" sz="800" dirty="0"/>
                    </a:p>
                  </a:txBody>
                  <a:tcPr/>
                </a:tc>
                <a:tc>
                  <a:txBody>
                    <a:bodyPr/>
                    <a:lstStyle/>
                    <a:p>
                      <a:r>
                        <a:rPr lang="en-US" sz="800" dirty="0" smtClean="0"/>
                        <a:t>21</a:t>
                      </a:r>
                      <a:endParaRPr lang="en-US" sz="800" dirty="0"/>
                    </a:p>
                  </a:txBody>
                  <a:tcPr/>
                </a:tc>
              </a:tr>
              <a:tr h="370840">
                <a:tc>
                  <a:txBody>
                    <a:bodyPr/>
                    <a:lstStyle/>
                    <a:p>
                      <a:r>
                        <a:rPr lang="en-US" sz="800" dirty="0" smtClean="0"/>
                        <a:t>Within 2 weeks of treatment</a:t>
                      </a:r>
                      <a:endParaRPr lang="en-US" sz="800" dirty="0"/>
                    </a:p>
                  </a:txBody>
                  <a:tcPr/>
                </a:tc>
                <a:tc>
                  <a:txBody>
                    <a:bodyPr/>
                    <a:lstStyle/>
                    <a:p>
                      <a:r>
                        <a:rPr lang="en-US" sz="800" dirty="0" smtClean="0"/>
                        <a:t>3</a:t>
                      </a:r>
                      <a:endParaRPr lang="en-US" sz="800" dirty="0"/>
                    </a:p>
                  </a:txBody>
                  <a:tcPr/>
                </a:tc>
                <a:tc>
                  <a:txBody>
                    <a:bodyPr/>
                    <a:lstStyle/>
                    <a:p>
                      <a:r>
                        <a:rPr lang="en-US" sz="800" dirty="0" smtClean="0"/>
                        <a:t>21</a:t>
                      </a:r>
                      <a:endParaRPr lang="en-US" sz="800" dirty="0"/>
                    </a:p>
                  </a:txBody>
                  <a:tcPr/>
                </a:tc>
              </a:tr>
              <a:tr h="370840">
                <a:tc>
                  <a:txBody>
                    <a:bodyPr/>
                    <a:lstStyle/>
                    <a:p>
                      <a:r>
                        <a:rPr lang="en-US" sz="800" dirty="0" smtClean="0"/>
                        <a:t>Within 1 month of treatment</a:t>
                      </a:r>
                      <a:endParaRPr lang="en-US" sz="800" dirty="0"/>
                    </a:p>
                  </a:txBody>
                  <a:tcPr/>
                </a:tc>
                <a:tc>
                  <a:txBody>
                    <a:bodyPr/>
                    <a:lstStyle/>
                    <a:p>
                      <a:r>
                        <a:rPr lang="en-US" sz="800" dirty="0" smtClean="0"/>
                        <a:t>3</a:t>
                      </a:r>
                      <a:endParaRPr lang="en-US" sz="800" dirty="0"/>
                    </a:p>
                  </a:txBody>
                  <a:tcPr/>
                </a:tc>
                <a:tc>
                  <a:txBody>
                    <a:bodyPr/>
                    <a:lstStyle/>
                    <a:p>
                      <a:r>
                        <a:rPr lang="en-US" sz="800" dirty="0" smtClean="0"/>
                        <a:t>21</a:t>
                      </a:r>
                      <a:endParaRPr lang="en-US" sz="800" dirty="0"/>
                    </a:p>
                  </a:txBody>
                  <a:tcPr/>
                </a:tc>
              </a:tr>
              <a:tr h="370840">
                <a:tc>
                  <a:txBody>
                    <a:bodyPr/>
                    <a:lstStyle/>
                    <a:p>
                      <a:r>
                        <a:rPr lang="en-US" sz="800" dirty="0" smtClean="0"/>
                        <a:t>1-3 months after treatment</a:t>
                      </a:r>
                      <a:endParaRPr lang="en-US" sz="800" dirty="0"/>
                    </a:p>
                  </a:txBody>
                  <a:tcPr/>
                </a:tc>
                <a:tc>
                  <a:txBody>
                    <a:bodyPr/>
                    <a:lstStyle/>
                    <a:p>
                      <a:r>
                        <a:rPr lang="en-US" sz="800" dirty="0" smtClean="0"/>
                        <a:t>1</a:t>
                      </a:r>
                      <a:endParaRPr lang="en-US" sz="800" dirty="0"/>
                    </a:p>
                  </a:txBody>
                  <a:tcPr/>
                </a:tc>
                <a:tc>
                  <a:txBody>
                    <a:bodyPr/>
                    <a:lstStyle/>
                    <a:p>
                      <a:r>
                        <a:rPr lang="en-US" sz="800" dirty="0" smtClean="0"/>
                        <a:t>7</a:t>
                      </a:r>
                      <a:endParaRPr lang="en-US" sz="800" dirty="0"/>
                    </a:p>
                  </a:txBody>
                  <a:tcPr/>
                </a:tc>
              </a:tr>
              <a:tr h="370840">
                <a:tc>
                  <a:txBody>
                    <a:bodyPr/>
                    <a:lstStyle/>
                    <a:p>
                      <a:r>
                        <a:rPr lang="en-US" sz="800" dirty="0" smtClean="0"/>
                        <a:t>3-6 months after treatment</a:t>
                      </a:r>
                      <a:endParaRPr lang="en-US" sz="800" dirty="0"/>
                    </a:p>
                  </a:txBody>
                  <a:tcPr/>
                </a:tc>
                <a:tc>
                  <a:txBody>
                    <a:bodyPr/>
                    <a:lstStyle/>
                    <a:p>
                      <a:r>
                        <a:rPr lang="en-US" sz="800" dirty="0" smtClean="0"/>
                        <a:t>2</a:t>
                      </a:r>
                      <a:endParaRPr lang="en-US" sz="800" dirty="0"/>
                    </a:p>
                  </a:txBody>
                  <a:tcPr/>
                </a:tc>
                <a:tc>
                  <a:txBody>
                    <a:bodyPr/>
                    <a:lstStyle/>
                    <a:p>
                      <a:r>
                        <a:rPr lang="en-US" sz="800" dirty="0" smtClean="0"/>
                        <a:t>14</a:t>
                      </a:r>
                      <a:endParaRPr lang="en-US" sz="800" dirty="0"/>
                    </a:p>
                  </a:txBody>
                  <a:tcPr/>
                </a:tc>
              </a:tr>
              <a:tr h="370840">
                <a:tc>
                  <a:txBody>
                    <a:bodyPr/>
                    <a:lstStyle/>
                    <a:p>
                      <a:r>
                        <a:rPr lang="en-US" sz="800" dirty="0" smtClean="0"/>
                        <a:t>6-9 months after treatment</a:t>
                      </a:r>
                      <a:endParaRPr lang="en-US" sz="800" dirty="0"/>
                    </a:p>
                  </a:txBody>
                  <a:tcPr/>
                </a:tc>
                <a:tc>
                  <a:txBody>
                    <a:bodyPr/>
                    <a:lstStyle/>
                    <a:p>
                      <a:r>
                        <a:rPr lang="en-US" sz="800" dirty="0" smtClean="0"/>
                        <a:t>2</a:t>
                      </a:r>
                      <a:endParaRPr lang="en-US" sz="800" dirty="0"/>
                    </a:p>
                  </a:txBody>
                  <a:tcPr/>
                </a:tc>
                <a:tc>
                  <a:txBody>
                    <a:bodyPr/>
                    <a:lstStyle/>
                    <a:p>
                      <a:r>
                        <a:rPr lang="en-US" sz="800" dirty="0" smtClean="0"/>
                        <a:t>14</a:t>
                      </a:r>
                      <a:endParaRPr lang="en-US" sz="800" dirty="0"/>
                    </a:p>
                  </a:txBody>
                  <a:tcPr/>
                </a:tc>
              </a:tr>
              <a:tr h="370840">
                <a:tc>
                  <a:txBody>
                    <a:bodyPr/>
                    <a:lstStyle/>
                    <a:p>
                      <a:r>
                        <a:rPr lang="en-US" sz="800" dirty="0" smtClean="0"/>
                        <a:t>9 months to 1 year after treatment</a:t>
                      </a:r>
                      <a:endParaRPr lang="en-US" sz="800" dirty="0"/>
                    </a:p>
                  </a:txBody>
                  <a:tcPr/>
                </a:tc>
                <a:tc>
                  <a:txBody>
                    <a:bodyPr/>
                    <a:lstStyle/>
                    <a:p>
                      <a:r>
                        <a:rPr lang="en-US" sz="800" dirty="0" smtClean="0"/>
                        <a:t>0</a:t>
                      </a:r>
                      <a:endParaRPr lang="en-US" sz="800" dirty="0"/>
                    </a:p>
                  </a:txBody>
                  <a:tcPr/>
                </a:tc>
                <a:tc>
                  <a:txBody>
                    <a:bodyPr/>
                    <a:lstStyle/>
                    <a:p>
                      <a:r>
                        <a:rPr lang="en-US" sz="800" dirty="0" smtClean="0"/>
                        <a:t>0</a:t>
                      </a:r>
                      <a:endParaRPr lang="en-US" sz="800" dirty="0"/>
                    </a:p>
                  </a:txBody>
                  <a:tcPr/>
                </a:tc>
              </a:tr>
              <a:tr h="370840">
                <a:tc>
                  <a:txBody>
                    <a:bodyPr/>
                    <a:lstStyle/>
                    <a:p>
                      <a:r>
                        <a:rPr lang="en-US" sz="800" dirty="0" smtClean="0"/>
                        <a:t>1-2 years after</a:t>
                      </a:r>
                      <a:r>
                        <a:rPr lang="en-US" sz="800" baseline="0" dirty="0" smtClean="0"/>
                        <a:t> treatment</a:t>
                      </a:r>
                      <a:endParaRPr lang="en-US" sz="800" dirty="0"/>
                    </a:p>
                  </a:txBody>
                  <a:tcPr/>
                </a:tc>
                <a:tc>
                  <a:txBody>
                    <a:bodyPr/>
                    <a:lstStyle/>
                    <a:p>
                      <a:r>
                        <a:rPr lang="en-US" sz="800" dirty="0" smtClean="0"/>
                        <a:t>0</a:t>
                      </a:r>
                      <a:endParaRPr lang="en-US" sz="800" dirty="0"/>
                    </a:p>
                  </a:txBody>
                  <a:tcPr/>
                </a:tc>
                <a:tc>
                  <a:txBody>
                    <a:bodyPr/>
                    <a:lstStyle/>
                    <a:p>
                      <a:r>
                        <a:rPr lang="en-US" sz="800" dirty="0" smtClean="0"/>
                        <a:t>0</a:t>
                      </a:r>
                      <a:endParaRPr lang="en-US" sz="800" dirty="0"/>
                    </a:p>
                  </a:txBody>
                  <a:tcPr/>
                </a:tc>
              </a:tr>
              <a:tr h="370840">
                <a:tc>
                  <a:txBody>
                    <a:bodyPr/>
                    <a:lstStyle/>
                    <a:p>
                      <a:r>
                        <a:rPr lang="en-US" sz="800" dirty="0" smtClean="0"/>
                        <a:t>2-3 years after treatment</a:t>
                      </a:r>
                      <a:endParaRPr lang="en-US" sz="800" dirty="0"/>
                    </a:p>
                  </a:txBody>
                  <a:tcPr/>
                </a:tc>
                <a:tc>
                  <a:txBody>
                    <a:bodyPr/>
                    <a:lstStyle/>
                    <a:p>
                      <a:r>
                        <a:rPr lang="en-US" sz="800" dirty="0" smtClean="0"/>
                        <a:t>0</a:t>
                      </a:r>
                      <a:endParaRPr lang="en-US" sz="800" dirty="0"/>
                    </a:p>
                  </a:txBody>
                  <a:tcPr/>
                </a:tc>
                <a:tc>
                  <a:txBody>
                    <a:bodyPr/>
                    <a:lstStyle/>
                    <a:p>
                      <a:r>
                        <a:rPr lang="en-US" sz="800" dirty="0" smtClean="0"/>
                        <a:t>0</a:t>
                      </a:r>
                      <a:endParaRPr lang="en-US" sz="800" dirty="0"/>
                    </a:p>
                  </a:txBody>
                  <a:tcPr/>
                </a:tc>
              </a:tr>
              <a:tr h="370840">
                <a:tc>
                  <a:txBody>
                    <a:bodyPr/>
                    <a:lstStyle/>
                    <a:p>
                      <a:r>
                        <a:rPr lang="en-US" sz="800" dirty="0" smtClean="0"/>
                        <a:t>&gt;3 years after treatment</a:t>
                      </a:r>
                      <a:endParaRPr lang="en-US" sz="800" dirty="0"/>
                    </a:p>
                  </a:txBody>
                  <a:tcPr/>
                </a:tc>
                <a:tc>
                  <a:txBody>
                    <a:bodyPr/>
                    <a:lstStyle/>
                    <a:p>
                      <a:r>
                        <a:rPr lang="en-US" sz="800" dirty="0" smtClean="0"/>
                        <a:t>0</a:t>
                      </a:r>
                      <a:endParaRPr lang="en-US" sz="800" dirty="0"/>
                    </a:p>
                  </a:txBody>
                  <a:tcPr/>
                </a:tc>
                <a:tc>
                  <a:txBody>
                    <a:bodyPr/>
                    <a:lstStyle/>
                    <a:p>
                      <a:r>
                        <a:rPr lang="en-US" sz="800" dirty="0" smtClean="0"/>
                        <a:t>0</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tendon ruptures were within a month of treatment (63%), but 28% were between 3 and 9 months after treatment.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47</a:t>
            </a:fld>
            <a:endParaRPr lang="en-US"/>
          </a:p>
        </p:txBody>
      </p:sp>
    </p:spTree>
    <p:extLst>
      <p:ext uri="{BB962C8B-B14F-4D97-AF65-F5344CB8AC3E}">
        <p14:creationId xmlns:p14="http://schemas.microsoft.com/office/powerpoint/2010/main" val="15366720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of Impending Tendon Rupture</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ONLY if you have had a tendon rupture. In the time before your rupture, did you have pain or smaller tears or did the tear come out of nowhere?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638747639"/>
              </p:ext>
            </p:extLst>
          </p:nvPr>
        </p:nvGraphicFramePr>
        <p:xfrm>
          <a:off x="457200" y="2174875"/>
          <a:ext cx="4040187" cy="1930400"/>
        </p:xfrm>
        <a:graphic>
          <a:graphicData uri="http://schemas.openxmlformats.org/drawingml/2006/table">
            <a:tbl>
              <a:tblPr firstRow="1" bandRow="1">
                <a:tableStyleId>{073A0DAA-6AF3-43AB-8588-CEC1D06C72B9}</a:tableStyleId>
              </a:tblPr>
              <a:tblGrid>
                <a:gridCol w="1905000"/>
                <a:gridCol w="1143000"/>
                <a:gridCol w="992187"/>
              </a:tblGrid>
              <a:tr h="370840">
                <a:tc>
                  <a:txBody>
                    <a:bodyPr/>
                    <a:lstStyle/>
                    <a:p>
                      <a:r>
                        <a:rPr lang="en-US" sz="1000" dirty="0" smtClean="0"/>
                        <a:t>Warning</a:t>
                      </a:r>
                      <a:r>
                        <a:rPr lang="en-US" sz="1000" baseline="0" dirty="0" smtClean="0"/>
                        <a:t> before Rupture</a:t>
                      </a:r>
                      <a:endParaRPr lang="en-US" sz="1000" dirty="0"/>
                    </a:p>
                  </a:txBody>
                  <a:tcPr/>
                </a:tc>
                <a:tc>
                  <a:txBody>
                    <a:bodyPr/>
                    <a:lstStyle/>
                    <a:p>
                      <a:r>
                        <a:rPr lang="en-US" sz="1000" dirty="0" smtClean="0"/>
                        <a:t>Number (n=14)</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Out of nowhere. No warnings beforehand.</a:t>
                      </a:r>
                      <a:endParaRPr lang="en-US" sz="1000" dirty="0"/>
                    </a:p>
                  </a:txBody>
                  <a:tcPr/>
                </a:tc>
                <a:tc>
                  <a:txBody>
                    <a:bodyPr/>
                    <a:lstStyle/>
                    <a:p>
                      <a:r>
                        <a:rPr lang="en-US" sz="1000" dirty="0" smtClean="0"/>
                        <a:t>8</a:t>
                      </a:r>
                      <a:endParaRPr lang="en-US" sz="1000" dirty="0"/>
                    </a:p>
                  </a:txBody>
                  <a:tcPr/>
                </a:tc>
                <a:tc>
                  <a:txBody>
                    <a:bodyPr/>
                    <a:lstStyle/>
                    <a:p>
                      <a:r>
                        <a:rPr lang="en-US" sz="1000" dirty="0" smtClean="0"/>
                        <a:t>57</a:t>
                      </a:r>
                      <a:endParaRPr lang="en-US" sz="1000" dirty="0"/>
                    </a:p>
                  </a:txBody>
                  <a:tcPr/>
                </a:tc>
              </a:tr>
              <a:tr h="370840">
                <a:tc>
                  <a:txBody>
                    <a:bodyPr/>
                    <a:lstStyle/>
                    <a:p>
                      <a:r>
                        <a:rPr lang="en-US" sz="1000" dirty="0" smtClean="0"/>
                        <a:t>Pain/tendinitis</a:t>
                      </a:r>
                      <a:r>
                        <a:rPr lang="en-US" sz="1000" baseline="0" dirty="0" smtClean="0"/>
                        <a:t> for some time before rupture</a:t>
                      </a:r>
                      <a:endParaRPr lang="en-US" sz="1000" dirty="0"/>
                    </a:p>
                  </a:txBody>
                  <a:tcPr/>
                </a:tc>
                <a:tc>
                  <a:txBody>
                    <a:bodyPr/>
                    <a:lstStyle/>
                    <a:p>
                      <a:r>
                        <a:rPr lang="en-US" sz="1000" dirty="0" smtClean="0"/>
                        <a:t>3</a:t>
                      </a:r>
                      <a:endParaRPr lang="en-US" sz="1000" dirty="0"/>
                    </a:p>
                  </a:txBody>
                  <a:tcPr/>
                </a:tc>
                <a:tc>
                  <a:txBody>
                    <a:bodyPr/>
                    <a:lstStyle/>
                    <a:p>
                      <a:r>
                        <a:rPr lang="en-US" sz="1000" dirty="0" smtClean="0"/>
                        <a:t>21</a:t>
                      </a:r>
                      <a:endParaRPr lang="en-US" sz="1000" dirty="0"/>
                    </a:p>
                  </a:txBody>
                  <a:tcPr/>
                </a:tc>
              </a:tr>
              <a:tr h="370840">
                <a:tc>
                  <a:txBody>
                    <a:bodyPr/>
                    <a:lstStyle/>
                    <a:p>
                      <a:r>
                        <a:rPr lang="en-US" sz="1000" dirty="0" smtClean="0"/>
                        <a:t>Sensation of smaller tears before the</a:t>
                      </a:r>
                      <a:r>
                        <a:rPr lang="en-US" sz="1000" baseline="0" dirty="0" smtClean="0"/>
                        <a:t> rupture</a:t>
                      </a:r>
                      <a:endParaRPr lang="en-US" sz="1000" dirty="0"/>
                    </a:p>
                  </a:txBody>
                  <a:tcPr/>
                </a:tc>
                <a:tc>
                  <a:txBody>
                    <a:bodyPr/>
                    <a:lstStyle/>
                    <a:p>
                      <a:r>
                        <a:rPr lang="en-US" sz="1000" dirty="0" smtClean="0"/>
                        <a:t>2</a:t>
                      </a:r>
                      <a:endParaRPr lang="en-US" sz="1000" dirty="0"/>
                    </a:p>
                  </a:txBody>
                  <a:tcPr/>
                </a:tc>
                <a:tc>
                  <a:txBody>
                    <a:bodyPr/>
                    <a:lstStyle/>
                    <a:p>
                      <a:r>
                        <a:rPr lang="en-US" sz="1000" dirty="0" smtClean="0"/>
                        <a:t>14</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1</a:t>
                      </a:r>
                      <a:endParaRPr lang="en-US" sz="1000" dirty="0"/>
                    </a:p>
                  </a:txBody>
                  <a:tcPr/>
                </a:tc>
                <a:tc>
                  <a:txBody>
                    <a:bodyPr/>
                    <a:lstStyle/>
                    <a:p>
                      <a:r>
                        <a:rPr lang="en-US" sz="1000" dirty="0" smtClean="0"/>
                        <a:t>7</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Warning signs before rupture varied.  While most patients reported no warning signs (57%), 35% did note pain, tendinitis, or the sensation of smaller tears before the rupture.</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48</a:t>
            </a:fld>
            <a:endParaRPr lang="en-US"/>
          </a:p>
        </p:txBody>
      </p:sp>
    </p:spTree>
    <p:extLst>
      <p:ext uri="{BB962C8B-B14F-4D97-AF65-F5344CB8AC3E}">
        <p14:creationId xmlns:p14="http://schemas.microsoft.com/office/powerpoint/2010/main" val="2915205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Doctors Consulted</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How many doctors have you seen regarding these problems?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406405067"/>
              </p:ext>
            </p:extLst>
          </p:nvPr>
        </p:nvGraphicFramePr>
        <p:xfrm>
          <a:off x="457200" y="2174875"/>
          <a:ext cx="4040187" cy="3876040"/>
        </p:xfrm>
        <a:graphic>
          <a:graphicData uri="http://schemas.openxmlformats.org/drawingml/2006/table">
            <a:tbl>
              <a:tblPr firstRow="1" bandRow="1">
                <a:tableStyleId>{073A0DAA-6AF3-43AB-8588-CEC1D06C72B9}</a:tableStyleId>
              </a:tblPr>
              <a:tblGrid>
                <a:gridCol w="1524000"/>
                <a:gridCol w="1447800"/>
                <a:gridCol w="1068387"/>
              </a:tblGrid>
              <a:tr h="370840">
                <a:tc>
                  <a:txBody>
                    <a:bodyPr/>
                    <a:lstStyle/>
                    <a:p>
                      <a:r>
                        <a:rPr lang="en-US" dirty="0" smtClean="0"/>
                        <a:t>Number of Doctors</a:t>
                      </a:r>
                      <a:endParaRPr lang="en-US" dirty="0"/>
                    </a:p>
                  </a:txBody>
                  <a:tcPr/>
                </a:tc>
                <a:tc>
                  <a:txBody>
                    <a:bodyPr/>
                    <a:lstStyle/>
                    <a:p>
                      <a:r>
                        <a:rPr lang="en-US" dirty="0" smtClean="0"/>
                        <a:t>Number (n=133)</a:t>
                      </a:r>
                      <a:endParaRPr lang="en-US" dirty="0"/>
                    </a:p>
                  </a:txBody>
                  <a:tcPr/>
                </a:tc>
                <a:tc>
                  <a:txBody>
                    <a:bodyPr/>
                    <a:lstStyle/>
                    <a:p>
                      <a:r>
                        <a:rPr lang="en-US" dirty="0" smtClean="0"/>
                        <a:t>Percent</a:t>
                      </a:r>
                      <a:endParaRPr lang="en-US" dirty="0"/>
                    </a:p>
                  </a:txBody>
                  <a:tcPr/>
                </a:tc>
              </a:tr>
              <a:tr h="370840">
                <a:tc>
                  <a:txBody>
                    <a:bodyPr/>
                    <a:lstStyle/>
                    <a:p>
                      <a:r>
                        <a:rPr lang="en-US" dirty="0" smtClean="0"/>
                        <a:t>None</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r h="370840">
                <a:tc>
                  <a:txBody>
                    <a:bodyPr/>
                    <a:lstStyle/>
                    <a:p>
                      <a:r>
                        <a:rPr lang="en-US" dirty="0" smtClean="0"/>
                        <a:t>1</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r>
              <a:tr h="370840">
                <a:tc>
                  <a:txBody>
                    <a:bodyPr/>
                    <a:lstStyle/>
                    <a:p>
                      <a:r>
                        <a:rPr lang="en-US" dirty="0" smtClean="0"/>
                        <a:t>2</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370840">
                <a:tc>
                  <a:txBody>
                    <a:bodyPr/>
                    <a:lstStyle/>
                    <a:p>
                      <a:r>
                        <a:rPr lang="en-US" dirty="0" smtClean="0"/>
                        <a:t>3</a:t>
                      </a:r>
                      <a:endParaRPr lang="en-US"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r>
              <a:tr h="370840">
                <a:tc>
                  <a:txBody>
                    <a:bodyPr/>
                    <a:lstStyle/>
                    <a:p>
                      <a:r>
                        <a:rPr lang="en-US" dirty="0" smtClean="0"/>
                        <a:t>4</a:t>
                      </a:r>
                      <a:endParaRPr lang="en-US"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r>
              <a:tr h="370840">
                <a:tc>
                  <a:txBody>
                    <a:bodyPr/>
                    <a:lstStyle/>
                    <a:p>
                      <a:r>
                        <a:rPr lang="en-US" dirty="0" smtClean="0"/>
                        <a:t>5</a:t>
                      </a:r>
                      <a:endParaRPr lang="en-US" dirty="0"/>
                    </a:p>
                  </a:txBody>
                  <a:tcPr/>
                </a:tc>
                <a:tc>
                  <a:txBody>
                    <a:bodyPr/>
                    <a:lstStyle/>
                    <a:p>
                      <a:r>
                        <a:rPr lang="en-US" dirty="0" smtClean="0"/>
                        <a:t>29</a:t>
                      </a:r>
                      <a:endParaRPr lang="en-US" dirty="0"/>
                    </a:p>
                  </a:txBody>
                  <a:tcPr/>
                </a:tc>
                <a:tc>
                  <a:txBody>
                    <a:bodyPr/>
                    <a:lstStyle/>
                    <a:p>
                      <a:r>
                        <a:rPr lang="en-US" dirty="0" smtClean="0"/>
                        <a:t>22</a:t>
                      </a:r>
                      <a:endParaRPr lang="en-US" dirty="0"/>
                    </a:p>
                  </a:txBody>
                  <a:tcPr/>
                </a:tc>
              </a:tr>
              <a:tr h="370840">
                <a:tc>
                  <a:txBody>
                    <a:bodyPr/>
                    <a:lstStyle/>
                    <a:p>
                      <a:r>
                        <a:rPr lang="en-US" dirty="0" smtClean="0"/>
                        <a:t>At least 10</a:t>
                      </a:r>
                      <a:endParaRPr lang="en-US" dirty="0"/>
                    </a:p>
                  </a:txBody>
                  <a:tcPr/>
                </a:tc>
                <a:tc>
                  <a:txBody>
                    <a:bodyPr/>
                    <a:lstStyle/>
                    <a:p>
                      <a:r>
                        <a:rPr lang="en-US" dirty="0" smtClean="0"/>
                        <a:t>34</a:t>
                      </a:r>
                      <a:endParaRPr lang="en-US" dirty="0"/>
                    </a:p>
                  </a:txBody>
                  <a:tcPr/>
                </a:tc>
                <a:tc>
                  <a:txBody>
                    <a:bodyPr/>
                    <a:lstStyle/>
                    <a:p>
                      <a:r>
                        <a:rPr lang="en-US" dirty="0" smtClean="0"/>
                        <a:t>26</a:t>
                      </a:r>
                      <a:endParaRPr lang="en-US" dirty="0"/>
                    </a:p>
                  </a:txBody>
                  <a:tcPr/>
                </a:tc>
              </a:tr>
              <a:tr h="370840">
                <a:tc>
                  <a:txBody>
                    <a:bodyPr/>
                    <a:lstStyle/>
                    <a:p>
                      <a:r>
                        <a:rPr lang="en-US" dirty="0" smtClean="0"/>
                        <a:t>Too many to count</a:t>
                      </a:r>
                      <a:endParaRPr lang="en-US" dirty="0"/>
                    </a:p>
                  </a:txBody>
                  <a:tcPr/>
                </a:tc>
                <a:tc>
                  <a:txBody>
                    <a:bodyPr/>
                    <a:lstStyle/>
                    <a:p>
                      <a:r>
                        <a:rPr lang="en-US" dirty="0" smtClean="0"/>
                        <a:t>18</a:t>
                      </a:r>
                      <a:endParaRPr lang="en-US" dirty="0"/>
                    </a:p>
                  </a:txBody>
                  <a:tcPr/>
                </a:tc>
                <a:tc>
                  <a:txBody>
                    <a:bodyPr/>
                    <a:lstStyle/>
                    <a:p>
                      <a:r>
                        <a:rPr lang="en-US" dirty="0" smtClean="0"/>
                        <a:t>14</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 number of doctors consulted could be interpreted as a lack of helpful input from the medical community or as a measure of severity of illness.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49</a:t>
            </a:fld>
            <a:endParaRPr lang="en-US"/>
          </a:p>
        </p:txBody>
      </p:sp>
    </p:spTree>
    <p:extLst>
      <p:ext uri="{BB962C8B-B14F-4D97-AF65-F5344CB8AC3E}">
        <p14:creationId xmlns:p14="http://schemas.microsoft.com/office/powerpoint/2010/main" val="1370944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400" dirty="0" smtClean="0"/>
              <a:t>Gender</a:t>
            </a:r>
            <a:endParaRPr lang="en-US" sz="4900" b="1" dirty="0"/>
          </a:p>
        </p:txBody>
      </p:sp>
      <p:sp>
        <p:nvSpPr>
          <p:cNvPr id="6" name="Text Placeholder 5"/>
          <p:cNvSpPr>
            <a:spLocks noGrp="1"/>
          </p:cNvSpPr>
          <p:nvPr>
            <p:ph type="body" idx="1"/>
          </p:nvPr>
        </p:nvSpPr>
        <p:spPr/>
        <p:txBody>
          <a:bodyPr>
            <a:normAutofit fontScale="25000" lnSpcReduction="20000"/>
          </a:bodyPr>
          <a:lstStyle/>
          <a:p>
            <a:endParaRPr lang="en-US" dirty="0" smtClean="0"/>
          </a:p>
          <a:p>
            <a:endParaRPr lang="en-US" dirty="0"/>
          </a:p>
          <a:p>
            <a:r>
              <a:rPr lang="en-US" sz="8000" dirty="0"/>
              <a:t>What is your gender?</a:t>
            </a:r>
            <a:r>
              <a:rPr lang="en-US" sz="7400" dirty="0"/>
              <a:t/>
            </a:r>
            <a:br>
              <a:rPr lang="en-US" sz="7400" dirty="0"/>
            </a:br>
            <a:r>
              <a:rPr lang="en-US" dirty="0"/>
              <a:t>	</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818494131"/>
              </p:ext>
            </p:extLst>
          </p:nvPr>
        </p:nvGraphicFramePr>
        <p:xfrm>
          <a:off x="457200" y="2133600"/>
          <a:ext cx="4040187" cy="1509754"/>
        </p:xfrm>
        <a:graphic>
          <a:graphicData uri="http://schemas.openxmlformats.org/drawingml/2006/table">
            <a:tbl>
              <a:tblPr firstRow="1" bandRow="1">
                <a:tableStyleId>{073A0DAA-6AF3-43AB-8588-CEC1D06C72B9}</a:tableStyleId>
              </a:tblPr>
              <a:tblGrid>
                <a:gridCol w="1346729"/>
                <a:gridCol w="1346729"/>
                <a:gridCol w="1346729"/>
              </a:tblGrid>
              <a:tr h="501926">
                <a:tc>
                  <a:txBody>
                    <a:bodyPr/>
                    <a:lstStyle/>
                    <a:p>
                      <a:r>
                        <a:rPr lang="en-US" dirty="0" smtClean="0"/>
                        <a:t>Gender</a:t>
                      </a:r>
                      <a:endParaRPr lang="en-US" dirty="0"/>
                    </a:p>
                  </a:txBody>
                  <a:tcPr marL="89782" marR="89782"/>
                </a:tc>
                <a:tc>
                  <a:txBody>
                    <a:bodyPr/>
                    <a:lstStyle/>
                    <a:p>
                      <a:r>
                        <a:rPr lang="en-US" dirty="0" smtClean="0"/>
                        <a:t>Number (n=137)</a:t>
                      </a:r>
                      <a:endParaRPr lang="en-US" dirty="0"/>
                    </a:p>
                  </a:txBody>
                  <a:tcPr marL="89782" marR="89782"/>
                </a:tc>
                <a:tc>
                  <a:txBody>
                    <a:bodyPr/>
                    <a:lstStyle/>
                    <a:p>
                      <a:r>
                        <a:rPr lang="en-US" dirty="0" smtClean="0"/>
                        <a:t>Percent</a:t>
                      </a:r>
                      <a:endParaRPr lang="en-US" dirty="0"/>
                    </a:p>
                  </a:txBody>
                  <a:tcPr marL="89782" marR="89782"/>
                </a:tc>
              </a:tr>
              <a:tr h="434837">
                <a:tc>
                  <a:txBody>
                    <a:bodyPr/>
                    <a:lstStyle/>
                    <a:p>
                      <a:r>
                        <a:rPr lang="en-US" dirty="0" smtClean="0"/>
                        <a:t>Male </a:t>
                      </a:r>
                      <a:endParaRPr lang="en-US" dirty="0"/>
                    </a:p>
                  </a:txBody>
                  <a:tcPr marL="89782" marR="89782"/>
                </a:tc>
                <a:tc>
                  <a:txBody>
                    <a:bodyPr/>
                    <a:lstStyle/>
                    <a:p>
                      <a:r>
                        <a:rPr lang="en-US" dirty="0" smtClean="0"/>
                        <a:t>50</a:t>
                      </a:r>
                      <a:endParaRPr lang="en-US" dirty="0"/>
                    </a:p>
                  </a:txBody>
                  <a:tcPr marL="89782" marR="89782"/>
                </a:tc>
                <a:tc>
                  <a:txBody>
                    <a:bodyPr/>
                    <a:lstStyle/>
                    <a:p>
                      <a:r>
                        <a:rPr lang="en-US" dirty="0" smtClean="0"/>
                        <a:t>36</a:t>
                      </a:r>
                      <a:endParaRPr lang="en-US" dirty="0"/>
                    </a:p>
                  </a:txBody>
                  <a:tcPr marL="89782" marR="89782"/>
                </a:tc>
              </a:tr>
              <a:tr h="434837">
                <a:tc>
                  <a:txBody>
                    <a:bodyPr/>
                    <a:lstStyle/>
                    <a:p>
                      <a:r>
                        <a:rPr lang="en-US" dirty="0" smtClean="0"/>
                        <a:t>Female</a:t>
                      </a:r>
                      <a:endParaRPr lang="en-US" dirty="0"/>
                    </a:p>
                  </a:txBody>
                  <a:tcPr marL="89782" marR="89782"/>
                </a:tc>
                <a:tc>
                  <a:txBody>
                    <a:bodyPr/>
                    <a:lstStyle/>
                    <a:p>
                      <a:r>
                        <a:rPr lang="en-US" dirty="0" smtClean="0"/>
                        <a:t>87</a:t>
                      </a:r>
                      <a:endParaRPr lang="en-US" dirty="0"/>
                    </a:p>
                  </a:txBody>
                  <a:tcPr marL="89782" marR="89782"/>
                </a:tc>
                <a:tc>
                  <a:txBody>
                    <a:bodyPr/>
                    <a:lstStyle/>
                    <a:p>
                      <a:r>
                        <a:rPr lang="en-US" dirty="0" smtClean="0"/>
                        <a:t>64</a:t>
                      </a:r>
                      <a:endParaRPr lang="en-US" dirty="0"/>
                    </a:p>
                  </a:txBody>
                  <a:tcPr marL="89782" marR="89782"/>
                </a:tc>
              </a:tr>
            </a:tbl>
          </a:graphicData>
        </a:graphic>
      </p:graphicFrame>
      <p:sp>
        <p:nvSpPr>
          <p:cNvPr id="8" name="Text Placeholder 7"/>
          <p:cNvSpPr>
            <a:spLocks noGrp="1"/>
          </p:cNvSpPr>
          <p:nvPr>
            <p:ph type="body" sz="quarter" idx="3"/>
          </p:nvPr>
        </p:nvSpPr>
        <p:spPr/>
        <p:txBody>
          <a:bodyPr/>
          <a:lstStyle/>
          <a:p>
            <a:endParaRPr lang="en-US" dirty="0"/>
          </a:p>
        </p:txBody>
      </p:sp>
      <p:sp>
        <p:nvSpPr>
          <p:cNvPr id="10" name="Content Placeholder 9"/>
          <p:cNvSpPr>
            <a:spLocks noGrp="1"/>
          </p:cNvSpPr>
          <p:nvPr>
            <p:ph sz="quarter" idx="4"/>
          </p:nvPr>
        </p:nvSpPr>
        <p:spPr/>
        <p:txBody>
          <a:bodyPr>
            <a:normAutofit/>
          </a:bodyPr>
          <a:lstStyle/>
          <a:p>
            <a:r>
              <a:rPr lang="en-US" sz="2200" dirty="0" smtClean="0"/>
              <a:t>We can NOT conclude that there is a female predominance among those who suffer from FQ toxicity.  While that may be the case, this information only indicates that there is a female predominance among our survey participants.  </a:t>
            </a:r>
            <a:endParaRPr lang="en-US" sz="2200" dirty="0"/>
          </a:p>
        </p:txBody>
      </p:sp>
      <p:sp>
        <p:nvSpPr>
          <p:cNvPr id="3" name="Slide Number Placeholder 2"/>
          <p:cNvSpPr>
            <a:spLocks noGrp="1"/>
          </p:cNvSpPr>
          <p:nvPr>
            <p:ph type="sldNum" sz="quarter" idx="12"/>
          </p:nvPr>
        </p:nvSpPr>
        <p:spPr/>
        <p:txBody>
          <a:bodyPr/>
          <a:lstStyle/>
          <a:p>
            <a:fld id="{B2BF9EED-103A-49F3-9B9B-626356792D3F}" type="slidenum">
              <a:rPr lang="en-US" smtClean="0"/>
              <a:t>5</a:t>
            </a:fld>
            <a:endParaRPr lang="en-US"/>
          </a:p>
        </p:txBody>
      </p:sp>
    </p:spTree>
    <p:extLst>
      <p:ext uri="{BB962C8B-B14F-4D97-AF65-F5344CB8AC3E}">
        <p14:creationId xmlns:p14="http://schemas.microsoft.com/office/powerpoint/2010/main" val="38075085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Doctor who Believes in FQ Toxicity</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Have you found ANY doctor who believes that you have suffered adverse events from a FQ?</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599081123"/>
              </p:ext>
            </p:extLst>
          </p:nvPr>
        </p:nvGraphicFramePr>
        <p:xfrm>
          <a:off x="457200" y="2174875"/>
          <a:ext cx="4040187" cy="2026920"/>
        </p:xfrm>
        <a:graphic>
          <a:graphicData uri="http://schemas.openxmlformats.org/drawingml/2006/table">
            <a:tbl>
              <a:tblPr firstRow="1" bandRow="1">
                <a:tableStyleId>{073A0DAA-6AF3-43AB-8588-CEC1D06C72B9}</a:tableStyleId>
              </a:tblPr>
              <a:tblGrid>
                <a:gridCol w="1346729"/>
                <a:gridCol w="1346729"/>
                <a:gridCol w="1346729"/>
              </a:tblGrid>
              <a:tr h="370840">
                <a:tc>
                  <a:txBody>
                    <a:bodyPr/>
                    <a:lstStyle/>
                    <a:p>
                      <a:r>
                        <a:rPr lang="en-US" dirty="0" smtClean="0"/>
                        <a:t>Any Believing Doctor</a:t>
                      </a:r>
                      <a:endParaRPr lang="en-US" dirty="0"/>
                    </a:p>
                  </a:txBody>
                  <a:tcPr/>
                </a:tc>
                <a:tc>
                  <a:txBody>
                    <a:bodyPr/>
                    <a:lstStyle/>
                    <a:p>
                      <a:r>
                        <a:rPr lang="en-US" dirty="0" smtClean="0"/>
                        <a:t>Number (n=133)</a:t>
                      </a:r>
                      <a:endParaRPr lang="en-US" dirty="0"/>
                    </a:p>
                  </a:txBody>
                  <a:tcPr/>
                </a:tc>
                <a:tc>
                  <a:txBody>
                    <a:bodyPr/>
                    <a:lstStyle/>
                    <a:p>
                      <a:r>
                        <a:rPr lang="en-US" dirty="0" smtClean="0"/>
                        <a:t>Percent</a:t>
                      </a:r>
                      <a:endParaRPr lang="en-US" dirty="0"/>
                    </a:p>
                  </a:txBody>
                  <a:tcPr/>
                </a:tc>
              </a:tr>
              <a:tr h="370840">
                <a:tc>
                  <a:txBody>
                    <a:bodyPr/>
                    <a:lstStyle/>
                    <a:p>
                      <a:r>
                        <a:rPr lang="en-US" dirty="0" smtClean="0"/>
                        <a:t>Yes</a:t>
                      </a:r>
                      <a:endParaRPr lang="en-US" dirty="0"/>
                    </a:p>
                  </a:txBody>
                  <a:tcPr/>
                </a:tc>
                <a:tc>
                  <a:txBody>
                    <a:bodyPr/>
                    <a:lstStyle/>
                    <a:p>
                      <a:r>
                        <a:rPr lang="en-US" dirty="0" smtClean="0"/>
                        <a:t>85</a:t>
                      </a:r>
                      <a:endParaRPr lang="en-US" dirty="0"/>
                    </a:p>
                  </a:txBody>
                  <a:tcPr/>
                </a:tc>
                <a:tc>
                  <a:txBody>
                    <a:bodyPr/>
                    <a:lstStyle/>
                    <a:p>
                      <a:r>
                        <a:rPr lang="en-US" dirty="0" smtClean="0"/>
                        <a:t>64</a:t>
                      </a:r>
                      <a:endParaRPr lang="en-US" dirty="0"/>
                    </a:p>
                  </a:txBody>
                  <a:tcPr/>
                </a:tc>
              </a:tr>
              <a:tr h="370840">
                <a:tc>
                  <a:txBody>
                    <a:bodyPr/>
                    <a:lstStyle/>
                    <a:p>
                      <a:r>
                        <a:rPr lang="en-US" dirty="0" smtClean="0"/>
                        <a:t>No</a:t>
                      </a:r>
                      <a:endParaRPr lang="en-US" dirty="0"/>
                    </a:p>
                  </a:txBody>
                  <a:tcPr/>
                </a:tc>
                <a:tc>
                  <a:txBody>
                    <a:bodyPr/>
                    <a:lstStyle/>
                    <a:p>
                      <a:r>
                        <a:rPr lang="en-US" dirty="0" smtClean="0"/>
                        <a:t>28</a:t>
                      </a:r>
                      <a:endParaRPr lang="en-US" dirty="0"/>
                    </a:p>
                  </a:txBody>
                  <a:tcPr/>
                </a:tc>
                <a:tc>
                  <a:txBody>
                    <a:bodyPr/>
                    <a:lstStyle/>
                    <a:p>
                      <a:r>
                        <a:rPr lang="en-US" dirty="0" smtClean="0"/>
                        <a:t>21</a:t>
                      </a:r>
                      <a:endParaRPr lang="en-US" dirty="0"/>
                    </a:p>
                  </a:txBody>
                  <a:tcPr/>
                </a:tc>
              </a:tr>
              <a:tr h="370840">
                <a:tc>
                  <a:txBody>
                    <a:bodyPr/>
                    <a:lstStyle/>
                    <a:p>
                      <a:r>
                        <a:rPr lang="en-US" dirty="0" smtClean="0"/>
                        <a:t>Unsure</a:t>
                      </a:r>
                      <a:endParaRPr lang="en-US" dirty="0"/>
                    </a:p>
                  </a:txBody>
                  <a:tcPr/>
                </a:tc>
                <a:tc>
                  <a:txBody>
                    <a:bodyPr/>
                    <a:lstStyle/>
                    <a:p>
                      <a:r>
                        <a:rPr lang="en-US" dirty="0" smtClean="0"/>
                        <a:t>20</a:t>
                      </a:r>
                      <a:endParaRPr lang="en-US" dirty="0"/>
                    </a:p>
                  </a:txBody>
                  <a:tcPr/>
                </a:tc>
                <a:tc>
                  <a:txBody>
                    <a:bodyPr/>
                    <a:lstStyle/>
                    <a:p>
                      <a:r>
                        <a:rPr lang="en-US" dirty="0" smtClean="0"/>
                        <a:t>15</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participants have found A doctor who believes in FQ toxicity.  However, a large proportion have not.</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50</a:t>
            </a:fld>
            <a:endParaRPr lang="en-US"/>
          </a:p>
        </p:txBody>
      </p:sp>
    </p:spTree>
    <p:extLst>
      <p:ext uri="{BB962C8B-B14F-4D97-AF65-F5344CB8AC3E}">
        <p14:creationId xmlns:p14="http://schemas.microsoft.com/office/powerpoint/2010/main" val="11864394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of Doctors who Believe in FQ Toxicity</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Considering ALL of the doctors you have seen, what percentage do you think believes in FQ toxicity?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600537185"/>
              </p:ext>
            </p:extLst>
          </p:nvPr>
        </p:nvGraphicFramePr>
        <p:xfrm>
          <a:off x="457200" y="2174875"/>
          <a:ext cx="4040187" cy="3235960"/>
        </p:xfrm>
        <a:graphic>
          <a:graphicData uri="http://schemas.openxmlformats.org/drawingml/2006/table">
            <a:tbl>
              <a:tblPr firstRow="1" bandRow="1">
                <a:tableStyleId>{073A0DAA-6AF3-43AB-8588-CEC1D06C72B9}</a:tableStyleId>
              </a:tblPr>
              <a:tblGrid>
                <a:gridCol w="1905000"/>
                <a:gridCol w="1143000"/>
                <a:gridCol w="992187"/>
              </a:tblGrid>
              <a:tr h="370840">
                <a:tc>
                  <a:txBody>
                    <a:bodyPr/>
                    <a:lstStyle/>
                    <a:p>
                      <a:r>
                        <a:rPr lang="en-US" dirty="0" smtClean="0"/>
                        <a:t>Percent of Believing Doctors</a:t>
                      </a:r>
                      <a:endParaRPr lang="en-US" dirty="0"/>
                    </a:p>
                  </a:txBody>
                  <a:tcPr/>
                </a:tc>
                <a:tc>
                  <a:txBody>
                    <a:bodyPr/>
                    <a:lstStyle/>
                    <a:p>
                      <a:r>
                        <a:rPr lang="en-US" dirty="0" smtClean="0"/>
                        <a:t>Number (n=133)</a:t>
                      </a:r>
                      <a:endParaRPr lang="en-US" dirty="0"/>
                    </a:p>
                  </a:txBody>
                  <a:tcPr/>
                </a:tc>
                <a:tc>
                  <a:txBody>
                    <a:bodyPr/>
                    <a:lstStyle/>
                    <a:p>
                      <a:r>
                        <a:rPr lang="en-US" dirty="0" smtClean="0"/>
                        <a:t>Percent</a:t>
                      </a:r>
                      <a:endParaRPr lang="en-US" dirty="0"/>
                    </a:p>
                  </a:txBody>
                  <a:tcPr/>
                </a:tc>
              </a:tr>
              <a:tr h="370840">
                <a:tc>
                  <a:txBody>
                    <a:bodyPr/>
                    <a:lstStyle/>
                    <a:p>
                      <a:r>
                        <a:rPr lang="en-US" dirty="0" smtClean="0"/>
                        <a:t>0%</a:t>
                      </a:r>
                      <a:endParaRPr lang="en-US" dirty="0"/>
                    </a:p>
                  </a:txBody>
                  <a:tcPr/>
                </a:tc>
                <a:tc>
                  <a:txBody>
                    <a:bodyPr/>
                    <a:lstStyle/>
                    <a:p>
                      <a:r>
                        <a:rPr lang="en-US" dirty="0" smtClean="0"/>
                        <a:t>29</a:t>
                      </a:r>
                      <a:endParaRPr lang="en-US" dirty="0"/>
                    </a:p>
                  </a:txBody>
                  <a:tcPr/>
                </a:tc>
                <a:tc>
                  <a:txBody>
                    <a:bodyPr/>
                    <a:lstStyle/>
                    <a:p>
                      <a:r>
                        <a:rPr lang="en-US" dirty="0" smtClean="0"/>
                        <a:t>22</a:t>
                      </a:r>
                      <a:endParaRPr lang="en-US" dirty="0"/>
                    </a:p>
                  </a:txBody>
                  <a:tcPr/>
                </a:tc>
              </a:tr>
              <a:tr h="370840">
                <a:tc>
                  <a:txBody>
                    <a:bodyPr/>
                    <a:lstStyle/>
                    <a:p>
                      <a:r>
                        <a:rPr lang="en-US" dirty="0" smtClean="0"/>
                        <a:t>5%</a:t>
                      </a:r>
                      <a:endParaRPr lang="en-US" dirty="0"/>
                    </a:p>
                  </a:txBody>
                  <a:tcPr/>
                </a:tc>
                <a:tc>
                  <a:txBody>
                    <a:bodyPr/>
                    <a:lstStyle/>
                    <a:p>
                      <a:r>
                        <a:rPr lang="en-US" dirty="0" smtClean="0"/>
                        <a:t>39</a:t>
                      </a:r>
                      <a:endParaRPr lang="en-US" dirty="0"/>
                    </a:p>
                  </a:txBody>
                  <a:tcPr/>
                </a:tc>
                <a:tc>
                  <a:txBody>
                    <a:bodyPr/>
                    <a:lstStyle/>
                    <a:p>
                      <a:r>
                        <a:rPr lang="en-US" dirty="0" smtClean="0"/>
                        <a:t>29</a:t>
                      </a:r>
                      <a:endParaRPr lang="en-US" dirty="0"/>
                    </a:p>
                  </a:txBody>
                  <a:tcPr/>
                </a:tc>
              </a:tr>
              <a:tr h="370840">
                <a:tc>
                  <a:txBody>
                    <a:bodyPr/>
                    <a:lstStyle/>
                    <a:p>
                      <a:r>
                        <a:rPr lang="en-US" dirty="0" smtClean="0"/>
                        <a:t>10%</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r>
              <a:tr h="370840">
                <a:tc>
                  <a:txBody>
                    <a:bodyPr/>
                    <a:lstStyle/>
                    <a:p>
                      <a:r>
                        <a:rPr lang="en-US" dirty="0" smtClean="0"/>
                        <a:t>25%</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r>
              <a:tr h="370840">
                <a:tc>
                  <a:txBody>
                    <a:bodyPr/>
                    <a:lstStyle/>
                    <a:p>
                      <a:r>
                        <a:rPr lang="en-US" dirty="0" smtClean="0"/>
                        <a:t>50%</a:t>
                      </a:r>
                      <a:endParaRPr lang="en-US" dirty="0"/>
                    </a:p>
                  </a:txBody>
                  <a:tcPr/>
                </a:tc>
                <a:tc>
                  <a:txBody>
                    <a:bodyPr/>
                    <a:lstStyle/>
                    <a:p>
                      <a:r>
                        <a:rPr lang="en-US" dirty="0" smtClean="0"/>
                        <a:t>18</a:t>
                      </a:r>
                      <a:endParaRPr lang="en-US" dirty="0"/>
                    </a:p>
                  </a:txBody>
                  <a:tcPr/>
                </a:tc>
                <a:tc>
                  <a:txBody>
                    <a:bodyPr/>
                    <a:lstStyle/>
                    <a:p>
                      <a:r>
                        <a:rPr lang="en-US" dirty="0" smtClean="0"/>
                        <a:t>14</a:t>
                      </a:r>
                      <a:endParaRPr lang="en-US" dirty="0"/>
                    </a:p>
                  </a:txBody>
                  <a:tcPr/>
                </a:tc>
              </a:tr>
              <a:tr h="370840">
                <a:tc>
                  <a:txBody>
                    <a:bodyPr/>
                    <a:lstStyle/>
                    <a:p>
                      <a:r>
                        <a:rPr lang="en-US" dirty="0" smtClean="0"/>
                        <a:t>75%</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r>
              <a:tr h="370840">
                <a:tc>
                  <a:txBody>
                    <a:bodyPr/>
                    <a:lstStyle/>
                    <a:p>
                      <a:r>
                        <a:rPr lang="en-US" dirty="0" smtClean="0"/>
                        <a:t>100%</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This is obviously a highly subjective question.</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51</a:t>
            </a:fld>
            <a:endParaRPr lang="en-US"/>
          </a:p>
        </p:txBody>
      </p:sp>
    </p:spTree>
    <p:extLst>
      <p:ext uri="{BB962C8B-B14F-4D97-AF65-F5344CB8AC3E}">
        <p14:creationId xmlns:p14="http://schemas.microsoft.com/office/powerpoint/2010/main" val="27435656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FQ Toxicity</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Who diagnosed you with FQ toxicity?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512019134"/>
              </p:ext>
            </p:extLst>
          </p:nvPr>
        </p:nvGraphicFramePr>
        <p:xfrm>
          <a:off x="457200" y="2174875"/>
          <a:ext cx="4040187" cy="4475480"/>
        </p:xfrm>
        <a:graphic>
          <a:graphicData uri="http://schemas.openxmlformats.org/drawingml/2006/table">
            <a:tbl>
              <a:tblPr firstRow="1" bandRow="1">
                <a:tableStyleId>{073A0DAA-6AF3-43AB-8588-CEC1D06C72B9}</a:tableStyleId>
              </a:tblPr>
              <a:tblGrid>
                <a:gridCol w="1600200"/>
                <a:gridCol w="1219200"/>
                <a:gridCol w="1220787"/>
              </a:tblGrid>
              <a:tr h="370840">
                <a:tc>
                  <a:txBody>
                    <a:bodyPr/>
                    <a:lstStyle/>
                    <a:p>
                      <a:r>
                        <a:rPr lang="en-US" sz="1000" dirty="0" smtClean="0"/>
                        <a:t>Diagnosing</a:t>
                      </a:r>
                      <a:r>
                        <a:rPr lang="en-US" sz="1000" baseline="0" dirty="0" smtClean="0"/>
                        <a:t> Doctor</a:t>
                      </a:r>
                      <a:endParaRPr lang="en-US" sz="1000" dirty="0"/>
                    </a:p>
                  </a:txBody>
                  <a:tcPr/>
                </a:tc>
                <a:tc>
                  <a:txBody>
                    <a:bodyPr/>
                    <a:lstStyle/>
                    <a:p>
                      <a:r>
                        <a:rPr lang="en-US" sz="1000" dirty="0" smtClean="0"/>
                        <a:t>Number (n=133)</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I diagnosed myself.</a:t>
                      </a:r>
                      <a:endParaRPr lang="en-US" sz="1000" dirty="0"/>
                    </a:p>
                  </a:txBody>
                  <a:tcPr/>
                </a:tc>
                <a:tc>
                  <a:txBody>
                    <a:bodyPr/>
                    <a:lstStyle/>
                    <a:p>
                      <a:r>
                        <a:rPr lang="en-US" sz="1000" dirty="0" smtClean="0"/>
                        <a:t>88</a:t>
                      </a:r>
                      <a:endParaRPr lang="en-US" sz="1000" dirty="0"/>
                    </a:p>
                  </a:txBody>
                  <a:tcPr/>
                </a:tc>
                <a:tc>
                  <a:txBody>
                    <a:bodyPr/>
                    <a:lstStyle/>
                    <a:p>
                      <a:r>
                        <a:rPr lang="en-US" sz="1000" dirty="0" smtClean="0"/>
                        <a:t>66</a:t>
                      </a:r>
                      <a:endParaRPr lang="en-US" sz="1000" dirty="0"/>
                    </a:p>
                  </a:txBody>
                  <a:tcPr/>
                </a:tc>
              </a:tr>
              <a:tr h="370840">
                <a:tc>
                  <a:txBody>
                    <a:bodyPr/>
                    <a:lstStyle/>
                    <a:p>
                      <a:r>
                        <a:rPr lang="en-US" sz="1000" dirty="0" smtClean="0"/>
                        <a:t>Primary care doctor</a:t>
                      </a:r>
                      <a:endParaRPr lang="en-US" sz="1000" dirty="0"/>
                    </a:p>
                  </a:txBody>
                  <a:tcPr/>
                </a:tc>
                <a:tc>
                  <a:txBody>
                    <a:bodyPr/>
                    <a:lstStyle/>
                    <a:p>
                      <a:r>
                        <a:rPr lang="en-US" sz="1000" dirty="0" smtClean="0"/>
                        <a:t>15</a:t>
                      </a:r>
                      <a:endParaRPr lang="en-US" sz="1000" dirty="0"/>
                    </a:p>
                  </a:txBody>
                  <a:tcPr/>
                </a:tc>
                <a:tc>
                  <a:txBody>
                    <a:bodyPr/>
                    <a:lstStyle/>
                    <a:p>
                      <a:r>
                        <a:rPr lang="en-US" sz="1000" dirty="0" smtClean="0"/>
                        <a:t>11</a:t>
                      </a:r>
                      <a:endParaRPr lang="en-US" sz="1000" dirty="0"/>
                    </a:p>
                  </a:txBody>
                  <a:tcPr/>
                </a:tc>
              </a:tr>
              <a:tr h="370840">
                <a:tc>
                  <a:txBody>
                    <a:bodyPr/>
                    <a:lstStyle/>
                    <a:p>
                      <a:r>
                        <a:rPr lang="en-US" sz="1000" dirty="0" smtClean="0"/>
                        <a:t>Neurologist</a:t>
                      </a:r>
                      <a:endParaRPr lang="en-US" sz="1000" dirty="0"/>
                    </a:p>
                  </a:txBody>
                  <a:tcPr/>
                </a:tc>
                <a:tc>
                  <a:txBody>
                    <a:bodyPr/>
                    <a:lstStyle/>
                    <a:p>
                      <a:r>
                        <a:rPr lang="en-US" sz="1000" dirty="0" smtClean="0"/>
                        <a:t>7</a:t>
                      </a:r>
                      <a:endParaRPr lang="en-US" sz="1000" dirty="0"/>
                    </a:p>
                  </a:txBody>
                  <a:tcPr/>
                </a:tc>
                <a:tc>
                  <a:txBody>
                    <a:bodyPr/>
                    <a:lstStyle/>
                    <a:p>
                      <a:r>
                        <a:rPr lang="en-US" sz="1000" dirty="0" smtClean="0"/>
                        <a:t>5</a:t>
                      </a:r>
                      <a:endParaRPr lang="en-US" sz="1000" dirty="0"/>
                    </a:p>
                  </a:txBody>
                  <a:tcPr/>
                </a:tc>
              </a:tr>
              <a:tr h="370840">
                <a:tc>
                  <a:txBody>
                    <a:bodyPr/>
                    <a:lstStyle/>
                    <a:p>
                      <a:r>
                        <a:rPr lang="en-US" sz="1000" dirty="0" smtClean="0"/>
                        <a:t>Rheumatologist</a:t>
                      </a:r>
                      <a:endParaRPr lang="en-US" sz="1000" dirty="0"/>
                    </a:p>
                  </a:txBody>
                  <a:tcPr/>
                </a:tc>
                <a:tc>
                  <a:txBody>
                    <a:bodyPr/>
                    <a:lstStyle/>
                    <a:p>
                      <a:r>
                        <a:rPr lang="en-US" sz="1000" dirty="0" smtClean="0"/>
                        <a:t>4</a:t>
                      </a:r>
                      <a:endParaRPr lang="en-US" sz="1000" dirty="0"/>
                    </a:p>
                  </a:txBody>
                  <a:tcPr/>
                </a:tc>
                <a:tc>
                  <a:txBody>
                    <a:bodyPr/>
                    <a:lstStyle/>
                    <a:p>
                      <a:r>
                        <a:rPr lang="en-US" sz="1000" dirty="0" smtClean="0"/>
                        <a:t>3</a:t>
                      </a:r>
                      <a:endParaRPr lang="en-US" sz="1000" dirty="0"/>
                    </a:p>
                  </a:txBody>
                  <a:tcPr/>
                </a:tc>
              </a:tr>
              <a:tr h="370840">
                <a:tc>
                  <a:txBody>
                    <a:bodyPr/>
                    <a:lstStyle/>
                    <a:p>
                      <a:r>
                        <a:rPr lang="en-US" sz="1000" dirty="0" smtClean="0"/>
                        <a:t>Dermatologist</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Surgeon</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Physical Medicine and Rehabilitation</a:t>
                      </a:r>
                      <a:endParaRPr lang="en-US" sz="1000" dirty="0"/>
                    </a:p>
                  </a:txBody>
                  <a:tcPr/>
                </a:tc>
                <a:tc>
                  <a:txBody>
                    <a:bodyPr/>
                    <a:lstStyle/>
                    <a:p>
                      <a:r>
                        <a:rPr lang="en-US" sz="1000" dirty="0" smtClean="0"/>
                        <a:t>4</a:t>
                      </a:r>
                      <a:endParaRPr lang="en-US" sz="1000" dirty="0"/>
                    </a:p>
                  </a:txBody>
                  <a:tcPr/>
                </a:tc>
                <a:tc>
                  <a:txBody>
                    <a:bodyPr/>
                    <a:lstStyle/>
                    <a:p>
                      <a:r>
                        <a:rPr lang="en-US" sz="1000" dirty="0" smtClean="0"/>
                        <a:t>3</a:t>
                      </a:r>
                      <a:endParaRPr lang="en-US" sz="1000" dirty="0"/>
                    </a:p>
                  </a:txBody>
                  <a:tcPr/>
                </a:tc>
              </a:tr>
              <a:tr h="370840">
                <a:tc>
                  <a:txBody>
                    <a:bodyPr/>
                    <a:lstStyle/>
                    <a:p>
                      <a:r>
                        <a:rPr lang="en-US" sz="1000" dirty="0" smtClean="0"/>
                        <a:t>Allergy and Immunology</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370840">
                <a:tc>
                  <a:txBody>
                    <a:bodyPr/>
                    <a:lstStyle/>
                    <a:p>
                      <a:r>
                        <a:rPr lang="en-US" sz="1000" dirty="0" smtClean="0"/>
                        <a:t>Pain Specialist</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Orthopedic Surgeon</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13</a:t>
                      </a:r>
                      <a:endParaRPr lang="en-US" sz="1000" dirty="0"/>
                    </a:p>
                  </a:txBody>
                  <a:tcPr/>
                </a:tc>
                <a:tc>
                  <a:txBody>
                    <a:bodyPr/>
                    <a:lstStyle/>
                    <a:p>
                      <a:r>
                        <a:rPr lang="en-US" sz="1000" dirty="0" smtClean="0"/>
                        <a:t>10</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patients diagnosed themselves with FQ toxicity. </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52</a:t>
            </a:fld>
            <a:endParaRPr lang="en-US"/>
          </a:p>
        </p:txBody>
      </p:sp>
    </p:spTree>
    <p:extLst>
      <p:ext uri="{BB962C8B-B14F-4D97-AF65-F5344CB8AC3E}">
        <p14:creationId xmlns:p14="http://schemas.microsoft.com/office/powerpoint/2010/main" val="25662034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Doctors Found to be Helpful</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What type of doctor have you found helpful?</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605391590"/>
              </p:ext>
            </p:extLst>
          </p:nvPr>
        </p:nvGraphicFramePr>
        <p:xfrm>
          <a:off x="457200" y="2174875"/>
          <a:ext cx="4040187" cy="4475480"/>
        </p:xfrm>
        <a:graphic>
          <a:graphicData uri="http://schemas.openxmlformats.org/drawingml/2006/table">
            <a:tbl>
              <a:tblPr firstRow="1" bandRow="1">
                <a:tableStyleId>{073A0DAA-6AF3-43AB-8588-CEC1D06C72B9}</a:tableStyleId>
              </a:tblPr>
              <a:tblGrid>
                <a:gridCol w="1600200"/>
                <a:gridCol w="1219200"/>
                <a:gridCol w="1220787"/>
              </a:tblGrid>
              <a:tr h="370840">
                <a:tc>
                  <a:txBody>
                    <a:bodyPr/>
                    <a:lstStyle/>
                    <a:p>
                      <a:r>
                        <a:rPr lang="en-US" sz="1000" dirty="0" smtClean="0"/>
                        <a:t>Helpful</a:t>
                      </a:r>
                      <a:r>
                        <a:rPr lang="en-US" sz="1000" baseline="0" dirty="0" smtClean="0"/>
                        <a:t> Doctor</a:t>
                      </a:r>
                      <a:endParaRPr lang="en-US" sz="1000" dirty="0"/>
                    </a:p>
                  </a:txBody>
                  <a:tcPr/>
                </a:tc>
                <a:tc>
                  <a:txBody>
                    <a:bodyPr/>
                    <a:lstStyle/>
                    <a:p>
                      <a:r>
                        <a:rPr lang="en-US" sz="1000" dirty="0" smtClean="0"/>
                        <a:t>Number (n=133)</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None</a:t>
                      </a:r>
                      <a:endParaRPr lang="en-US" sz="1000" dirty="0"/>
                    </a:p>
                  </a:txBody>
                  <a:tcPr/>
                </a:tc>
                <a:tc>
                  <a:txBody>
                    <a:bodyPr/>
                    <a:lstStyle/>
                    <a:p>
                      <a:r>
                        <a:rPr lang="en-US" sz="1000" dirty="0" smtClean="0"/>
                        <a:t>60</a:t>
                      </a:r>
                      <a:endParaRPr lang="en-US" sz="1000" dirty="0"/>
                    </a:p>
                  </a:txBody>
                  <a:tcPr/>
                </a:tc>
                <a:tc>
                  <a:txBody>
                    <a:bodyPr/>
                    <a:lstStyle/>
                    <a:p>
                      <a:r>
                        <a:rPr lang="en-US" sz="1000" dirty="0" smtClean="0"/>
                        <a:t>45</a:t>
                      </a:r>
                      <a:endParaRPr lang="en-US" sz="1000" dirty="0"/>
                    </a:p>
                  </a:txBody>
                  <a:tcPr/>
                </a:tc>
              </a:tr>
              <a:tr h="370840">
                <a:tc>
                  <a:txBody>
                    <a:bodyPr/>
                    <a:lstStyle/>
                    <a:p>
                      <a:r>
                        <a:rPr lang="en-US" sz="1000" dirty="0" smtClean="0"/>
                        <a:t>Primary Care</a:t>
                      </a:r>
                      <a:endParaRPr lang="en-US" sz="1000" dirty="0"/>
                    </a:p>
                  </a:txBody>
                  <a:tcPr/>
                </a:tc>
                <a:tc>
                  <a:txBody>
                    <a:bodyPr/>
                    <a:lstStyle/>
                    <a:p>
                      <a:r>
                        <a:rPr lang="en-US" sz="1000" dirty="0" smtClean="0"/>
                        <a:t>14</a:t>
                      </a:r>
                      <a:endParaRPr lang="en-US" sz="1000" dirty="0"/>
                    </a:p>
                  </a:txBody>
                  <a:tcPr/>
                </a:tc>
                <a:tc>
                  <a:txBody>
                    <a:bodyPr/>
                    <a:lstStyle/>
                    <a:p>
                      <a:r>
                        <a:rPr lang="en-US" sz="1000" dirty="0" smtClean="0"/>
                        <a:t>11</a:t>
                      </a:r>
                      <a:endParaRPr lang="en-US" sz="1000" dirty="0"/>
                    </a:p>
                  </a:txBody>
                  <a:tcPr/>
                </a:tc>
              </a:tr>
              <a:tr h="370840">
                <a:tc>
                  <a:txBody>
                    <a:bodyPr/>
                    <a:lstStyle/>
                    <a:p>
                      <a:r>
                        <a:rPr lang="en-US" sz="1000" dirty="0" smtClean="0"/>
                        <a:t>Neurologist</a:t>
                      </a:r>
                      <a:endParaRPr lang="en-US" sz="1000" dirty="0"/>
                    </a:p>
                  </a:txBody>
                  <a:tcPr/>
                </a:tc>
                <a:tc>
                  <a:txBody>
                    <a:bodyPr/>
                    <a:lstStyle/>
                    <a:p>
                      <a:r>
                        <a:rPr lang="en-US" sz="1000" dirty="0" smtClean="0"/>
                        <a:t>11</a:t>
                      </a:r>
                      <a:endParaRPr lang="en-US" sz="1000" dirty="0"/>
                    </a:p>
                  </a:txBody>
                  <a:tcPr/>
                </a:tc>
                <a:tc>
                  <a:txBody>
                    <a:bodyPr/>
                    <a:lstStyle/>
                    <a:p>
                      <a:r>
                        <a:rPr lang="en-US" sz="1000" dirty="0" smtClean="0"/>
                        <a:t>8</a:t>
                      </a:r>
                      <a:endParaRPr lang="en-US" sz="1000" dirty="0"/>
                    </a:p>
                  </a:txBody>
                  <a:tcPr/>
                </a:tc>
              </a:tr>
              <a:tr h="370840">
                <a:tc>
                  <a:txBody>
                    <a:bodyPr/>
                    <a:lstStyle/>
                    <a:p>
                      <a:r>
                        <a:rPr lang="en-US" sz="1000" dirty="0" smtClean="0"/>
                        <a:t>Rheumatologist</a:t>
                      </a:r>
                      <a:endParaRPr lang="en-US" sz="1000" dirty="0"/>
                    </a:p>
                  </a:txBody>
                  <a:tcPr/>
                </a:tc>
                <a:tc>
                  <a:txBody>
                    <a:bodyPr/>
                    <a:lstStyle/>
                    <a:p>
                      <a:r>
                        <a:rPr lang="en-US" sz="1000" dirty="0" smtClean="0"/>
                        <a:t>8</a:t>
                      </a:r>
                      <a:endParaRPr lang="en-US" sz="1000" dirty="0"/>
                    </a:p>
                  </a:txBody>
                  <a:tcPr/>
                </a:tc>
                <a:tc>
                  <a:txBody>
                    <a:bodyPr/>
                    <a:lstStyle/>
                    <a:p>
                      <a:r>
                        <a:rPr lang="en-US" sz="1000" dirty="0" smtClean="0"/>
                        <a:t>6</a:t>
                      </a:r>
                      <a:endParaRPr lang="en-US" sz="1000" dirty="0"/>
                    </a:p>
                  </a:txBody>
                  <a:tcPr/>
                </a:tc>
              </a:tr>
              <a:tr h="370840">
                <a:tc>
                  <a:txBody>
                    <a:bodyPr/>
                    <a:lstStyle/>
                    <a:p>
                      <a:r>
                        <a:rPr lang="en-US" sz="1000" dirty="0" smtClean="0"/>
                        <a:t>Dermatologist</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Surgeon</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Physical</a:t>
                      </a:r>
                      <a:r>
                        <a:rPr lang="en-US" sz="1000" baseline="0" dirty="0" smtClean="0"/>
                        <a:t> medicine and rehabilitation</a:t>
                      </a:r>
                      <a:endParaRPr lang="en-US" sz="1000" dirty="0"/>
                    </a:p>
                  </a:txBody>
                  <a:tcPr/>
                </a:tc>
                <a:tc>
                  <a:txBody>
                    <a:bodyPr/>
                    <a:lstStyle/>
                    <a:p>
                      <a:r>
                        <a:rPr lang="en-US" sz="1000" dirty="0" smtClean="0"/>
                        <a:t>7</a:t>
                      </a:r>
                      <a:endParaRPr lang="en-US" sz="1000" dirty="0"/>
                    </a:p>
                  </a:txBody>
                  <a:tcPr/>
                </a:tc>
                <a:tc>
                  <a:txBody>
                    <a:bodyPr/>
                    <a:lstStyle/>
                    <a:p>
                      <a:r>
                        <a:rPr lang="en-US" sz="1000" dirty="0" smtClean="0"/>
                        <a:t>5</a:t>
                      </a:r>
                      <a:endParaRPr lang="en-US" sz="1000" dirty="0"/>
                    </a:p>
                  </a:txBody>
                  <a:tcPr/>
                </a:tc>
              </a:tr>
              <a:tr h="370840">
                <a:tc>
                  <a:txBody>
                    <a:bodyPr/>
                    <a:lstStyle/>
                    <a:p>
                      <a:r>
                        <a:rPr lang="en-US" sz="1000" dirty="0" smtClean="0"/>
                        <a:t>Allergy and Immunology</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370840">
                <a:tc>
                  <a:txBody>
                    <a:bodyPr/>
                    <a:lstStyle/>
                    <a:p>
                      <a:r>
                        <a:rPr lang="en-US" sz="1000" dirty="0" smtClean="0"/>
                        <a:t>Pain specialist</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370840">
                <a:tc>
                  <a:txBody>
                    <a:bodyPr/>
                    <a:lstStyle/>
                    <a:p>
                      <a:r>
                        <a:rPr lang="en-US" sz="1000" dirty="0" smtClean="0"/>
                        <a:t>Orthopedic surgeon</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28</a:t>
                      </a:r>
                      <a:endParaRPr lang="en-US" sz="1000" dirty="0"/>
                    </a:p>
                  </a:txBody>
                  <a:tcPr/>
                </a:tc>
                <a:tc>
                  <a:txBody>
                    <a:bodyPr/>
                    <a:lstStyle/>
                    <a:p>
                      <a:r>
                        <a:rPr lang="en-US" sz="1000" dirty="0" smtClean="0"/>
                        <a:t>21</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Most participants did not find any doctor to be helpful.  Those who did find a helpful doctor most frequently reported that doctor to be in primary care. Some participants reported that multiple doctors were helpful but were unable to select that as an answer.  There was also a large percentage who answered “other”.</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53</a:t>
            </a:fld>
            <a:endParaRPr lang="en-US"/>
          </a:p>
        </p:txBody>
      </p:sp>
    </p:spTree>
    <p:extLst>
      <p:ext uri="{BB962C8B-B14F-4D97-AF65-F5344CB8AC3E}">
        <p14:creationId xmlns:p14="http://schemas.microsoft.com/office/powerpoint/2010/main" val="16792021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Subsequent FQ Prescriptions</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Has any doctor tried to give you another FQ after you told him/ her about your reaction?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099242041"/>
              </p:ext>
            </p:extLst>
          </p:nvPr>
        </p:nvGraphicFramePr>
        <p:xfrm>
          <a:off x="457200" y="2174875"/>
          <a:ext cx="4040187" cy="2479040"/>
        </p:xfrm>
        <a:graphic>
          <a:graphicData uri="http://schemas.openxmlformats.org/drawingml/2006/table">
            <a:tbl>
              <a:tblPr firstRow="1" bandRow="1">
                <a:tableStyleId>{073A0DAA-6AF3-43AB-8588-CEC1D06C72B9}</a:tableStyleId>
              </a:tblPr>
              <a:tblGrid>
                <a:gridCol w="1905000"/>
                <a:gridCol w="1066800"/>
                <a:gridCol w="1068387"/>
              </a:tblGrid>
              <a:tr h="370840">
                <a:tc>
                  <a:txBody>
                    <a:bodyPr/>
                    <a:lstStyle/>
                    <a:p>
                      <a:r>
                        <a:rPr lang="en-US" sz="1600" dirty="0" smtClean="0"/>
                        <a:t>Subsequent FQ Prescription</a:t>
                      </a:r>
                      <a:endParaRPr lang="en-US" sz="1600" dirty="0"/>
                    </a:p>
                  </a:txBody>
                  <a:tcPr/>
                </a:tc>
                <a:tc>
                  <a:txBody>
                    <a:bodyPr/>
                    <a:lstStyle/>
                    <a:p>
                      <a:r>
                        <a:rPr lang="en-US" sz="1600" dirty="0" smtClean="0"/>
                        <a:t>Number (n=133)</a:t>
                      </a:r>
                      <a:endParaRPr lang="en-US" sz="1600" dirty="0"/>
                    </a:p>
                  </a:txBody>
                  <a:tcPr/>
                </a:tc>
                <a:tc>
                  <a:txBody>
                    <a:bodyPr/>
                    <a:lstStyle/>
                    <a:p>
                      <a:r>
                        <a:rPr lang="en-US" sz="1600" dirty="0" smtClean="0"/>
                        <a:t>Percent</a:t>
                      </a:r>
                      <a:endParaRPr lang="en-US" sz="1600" dirty="0"/>
                    </a:p>
                  </a:txBody>
                  <a:tcPr/>
                </a:tc>
              </a:tr>
              <a:tr h="370840">
                <a:tc>
                  <a:txBody>
                    <a:bodyPr/>
                    <a:lstStyle/>
                    <a:p>
                      <a:r>
                        <a:rPr lang="en-US" sz="1600" dirty="0" smtClean="0"/>
                        <a:t>Yes, he/she didn’t care or believe me</a:t>
                      </a:r>
                    </a:p>
                  </a:txBody>
                  <a:tcPr/>
                </a:tc>
                <a:tc>
                  <a:txBody>
                    <a:bodyPr/>
                    <a:lstStyle/>
                    <a:p>
                      <a:r>
                        <a:rPr lang="en-US" sz="1600" dirty="0" smtClean="0"/>
                        <a:t>15</a:t>
                      </a:r>
                      <a:endParaRPr lang="en-US" sz="1600" dirty="0"/>
                    </a:p>
                  </a:txBody>
                  <a:tcPr/>
                </a:tc>
                <a:tc>
                  <a:txBody>
                    <a:bodyPr/>
                    <a:lstStyle/>
                    <a:p>
                      <a:r>
                        <a:rPr lang="en-US" sz="1600" dirty="0" smtClean="0"/>
                        <a:t>11</a:t>
                      </a:r>
                      <a:endParaRPr lang="en-US" sz="1600" dirty="0"/>
                    </a:p>
                  </a:txBody>
                  <a:tcPr/>
                </a:tc>
              </a:tr>
              <a:tr h="370840">
                <a:tc>
                  <a:txBody>
                    <a:bodyPr/>
                    <a:lstStyle/>
                    <a:p>
                      <a:r>
                        <a:rPr lang="en-US" sz="1600" dirty="0" smtClean="0"/>
                        <a:t>Yes, he/she did not know what a FQ was</a:t>
                      </a:r>
                      <a:endParaRPr lang="en-US" sz="1600" dirty="0"/>
                    </a:p>
                  </a:txBody>
                  <a:tcPr/>
                </a:tc>
                <a:tc>
                  <a:txBody>
                    <a:bodyPr/>
                    <a:lstStyle/>
                    <a:p>
                      <a:r>
                        <a:rPr lang="en-US" sz="1600" dirty="0" smtClean="0"/>
                        <a:t>6</a:t>
                      </a:r>
                      <a:endParaRPr lang="en-US" sz="1600" dirty="0"/>
                    </a:p>
                  </a:txBody>
                  <a:tcPr/>
                </a:tc>
                <a:tc>
                  <a:txBody>
                    <a:bodyPr/>
                    <a:lstStyle/>
                    <a:p>
                      <a:r>
                        <a:rPr lang="en-US" sz="1600" dirty="0" smtClean="0"/>
                        <a:t>5</a:t>
                      </a:r>
                      <a:endParaRPr lang="en-US" sz="1600" dirty="0"/>
                    </a:p>
                  </a:txBody>
                  <a:tcPr/>
                </a:tc>
              </a:tr>
              <a:tr h="370840">
                <a:tc>
                  <a:txBody>
                    <a:bodyPr/>
                    <a:lstStyle/>
                    <a:p>
                      <a:r>
                        <a:rPr lang="en-US" sz="1600" dirty="0" smtClean="0"/>
                        <a:t>No</a:t>
                      </a:r>
                      <a:endParaRPr lang="en-US" sz="1600" dirty="0"/>
                    </a:p>
                  </a:txBody>
                  <a:tcPr/>
                </a:tc>
                <a:tc>
                  <a:txBody>
                    <a:bodyPr/>
                    <a:lstStyle/>
                    <a:p>
                      <a:r>
                        <a:rPr lang="en-US" sz="1600" dirty="0" smtClean="0"/>
                        <a:t>109</a:t>
                      </a:r>
                      <a:endParaRPr lang="en-US" sz="1600" dirty="0"/>
                    </a:p>
                  </a:txBody>
                  <a:tcPr/>
                </a:tc>
                <a:tc>
                  <a:txBody>
                    <a:bodyPr/>
                    <a:lstStyle/>
                    <a:p>
                      <a:r>
                        <a:rPr lang="en-US" sz="1600" dirty="0" smtClean="0"/>
                        <a:t>82</a:t>
                      </a:r>
                      <a:endParaRPr lang="en-US" sz="1600" dirty="0"/>
                    </a:p>
                  </a:txBody>
                  <a:tcPr/>
                </a:tc>
              </a:tr>
              <a:tr h="370840">
                <a:tc>
                  <a:txBody>
                    <a:bodyPr/>
                    <a:lstStyle/>
                    <a:p>
                      <a:r>
                        <a:rPr lang="en-US" sz="1600" dirty="0" smtClean="0"/>
                        <a:t>Unsure</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pPr marL="0" indent="0">
              <a:buNone/>
            </a:pP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54</a:t>
            </a:fld>
            <a:endParaRPr lang="en-US"/>
          </a:p>
        </p:txBody>
      </p:sp>
    </p:spTree>
    <p:extLst>
      <p:ext uri="{BB962C8B-B14F-4D97-AF65-F5344CB8AC3E}">
        <p14:creationId xmlns:p14="http://schemas.microsoft.com/office/powerpoint/2010/main" val="1663755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Diagnoses Considered</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Which of the following diagnoses have been considered during your workup?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079054532"/>
              </p:ext>
            </p:extLst>
          </p:nvPr>
        </p:nvGraphicFramePr>
        <p:xfrm>
          <a:off x="4572000" y="1219200"/>
          <a:ext cx="3659187" cy="5482260"/>
        </p:xfrm>
        <a:graphic>
          <a:graphicData uri="http://schemas.openxmlformats.org/drawingml/2006/table">
            <a:tbl>
              <a:tblPr firstRow="1" bandRow="1">
                <a:tableStyleId>{073A0DAA-6AF3-43AB-8588-CEC1D06C72B9}</a:tableStyleId>
              </a:tblPr>
              <a:tblGrid>
                <a:gridCol w="1981200"/>
                <a:gridCol w="990600"/>
                <a:gridCol w="687387"/>
              </a:tblGrid>
              <a:tr h="221540">
                <a:tc>
                  <a:txBody>
                    <a:bodyPr/>
                    <a:lstStyle/>
                    <a:p>
                      <a:r>
                        <a:rPr lang="en-US" sz="900" dirty="0" smtClean="0"/>
                        <a:t>Diagnosis Considered</a:t>
                      </a:r>
                      <a:endParaRPr lang="en-US" sz="900" dirty="0"/>
                    </a:p>
                  </a:txBody>
                  <a:tcPr marL="86575" marR="86575"/>
                </a:tc>
                <a:tc>
                  <a:txBody>
                    <a:bodyPr/>
                    <a:lstStyle/>
                    <a:p>
                      <a:r>
                        <a:rPr lang="en-US" sz="900" dirty="0" smtClean="0"/>
                        <a:t>Number (n= 133)</a:t>
                      </a:r>
                      <a:endParaRPr lang="en-US" sz="900" dirty="0"/>
                    </a:p>
                  </a:txBody>
                  <a:tcPr marL="86575" marR="86575"/>
                </a:tc>
                <a:tc>
                  <a:txBody>
                    <a:bodyPr/>
                    <a:lstStyle/>
                    <a:p>
                      <a:r>
                        <a:rPr lang="en-US" sz="900" dirty="0" smtClean="0"/>
                        <a:t>Percent</a:t>
                      </a:r>
                      <a:endParaRPr lang="en-US" sz="900" dirty="0"/>
                    </a:p>
                  </a:txBody>
                  <a:tcPr marL="86575" marR="86575"/>
                </a:tc>
              </a:tr>
              <a:tr h="221540">
                <a:tc>
                  <a:txBody>
                    <a:bodyPr/>
                    <a:lstStyle/>
                    <a:p>
                      <a:r>
                        <a:rPr lang="en-US" sz="900" dirty="0" smtClean="0"/>
                        <a:t>Lyme disease</a:t>
                      </a:r>
                      <a:endParaRPr lang="en-US" sz="900" dirty="0"/>
                    </a:p>
                  </a:txBody>
                  <a:tcPr marL="86575" marR="86575"/>
                </a:tc>
                <a:tc>
                  <a:txBody>
                    <a:bodyPr/>
                    <a:lstStyle/>
                    <a:p>
                      <a:r>
                        <a:rPr lang="en-US" sz="900" dirty="0" smtClean="0"/>
                        <a:t>46</a:t>
                      </a:r>
                      <a:endParaRPr lang="en-US" sz="900" dirty="0"/>
                    </a:p>
                  </a:txBody>
                  <a:tcPr marL="86575" marR="86575"/>
                </a:tc>
                <a:tc>
                  <a:txBody>
                    <a:bodyPr/>
                    <a:lstStyle/>
                    <a:p>
                      <a:r>
                        <a:rPr lang="en-US" sz="900" dirty="0" smtClean="0"/>
                        <a:t>35</a:t>
                      </a:r>
                      <a:endParaRPr lang="en-US" sz="900" dirty="0"/>
                    </a:p>
                  </a:txBody>
                  <a:tcPr marL="86575" marR="86575"/>
                </a:tc>
              </a:tr>
              <a:tr h="221540">
                <a:tc>
                  <a:txBody>
                    <a:bodyPr/>
                    <a:lstStyle/>
                    <a:p>
                      <a:r>
                        <a:rPr lang="en-US" sz="900" dirty="0" smtClean="0"/>
                        <a:t>Fibromyalgia</a:t>
                      </a:r>
                      <a:endParaRPr lang="en-US" sz="900" dirty="0"/>
                    </a:p>
                  </a:txBody>
                  <a:tcPr marL="86575" marR="86575"/>
                </a:tc>
                <a:tc>
                  <a:txBody>
                    <a:bodyPr/>
                    <a:lstStyle/>
                    <a:p>
                      <a:r>
                        <a:rPr lang="en-US" sz="900" dirty="0" smtClean="0"/>
                        <a:t>72</a:t>
                      </a:r>
                      <a:endParaRPr lang="en-US" sz="900" dirty="0"/>
                    </a:p>
                  </a:txBody>
                  <a:tcPr marL="86575" marR="86575"/>
                </a:tc>
                <a:tc>
                  <a:txBody>
                    <a:bodyPr/>
                    <a:lstStyle/>
                    <a:p>
                      <a:r>
                        <a:rPr lang="en-US" sz="900" dirty="0" smtClean="0"/>
                        <a:t>54</a:t>
                      </a:r>
                      <a:endParaRPr lang="en-US" sz="900" dirty="0"/>
                    </a:p>
                  </a:txBody>
                  <a:tcPr marL="86575" marR="86575"/>
                </a:tc>
              </a:tr>
              <a:tr h="221540">
                <a:tc>
                  <a:txBody>
                    <a:bodyPr/>
                    <a:lstStyle/>
                    <a:p>
                      <a:r>
                        <a:rPr lang="en-US" sz="900" dirty="0" smtClean="0"/>
                        <a:t>Chronic fatigue syndrome</a:t>
                      </a:r>
                      <a:endParaRPr lang="en-US" sz="900" dirty="0"/>
                    </a:p>
                  </a:txBody>
                  <a:tcPr marL="86575" marR="86575"/>
                </a:tc>
                <a:tc>
                  <a:txBody>
                    <a:bodyPr/>
                    <a:lstStyle/>
                    <a:p>
                      <a:r>
                        <a:rPr lang="en-US" sz="900" dirty="0" smtClean="0"/>
                        <a:t>40</a:t>
                      </a:r>
                      <a:endParaRPr lang="en-US" sz="900" dirty="0"/>
                    </a:p>
                  </a:txBody>
                  <a:tcPr marL="86575" marR="86575"/>
                </a:tc>
                <a:tc>
                  <a:txBody>
                    <a:bodyPr/>
                    <a:lstStyle/>
                    <a:p>
                      <a:r>
                        <a:rPr lang="en-US" sz="900" dirty="0" smtClean="0"/>
                        <a:t>30</a:t>
                      </a:r>
                      <a:endParaRPr lang="en-US" sz="900" dirty="0"/>
                    </a:p>
                  </a:txBody>
                  <a:tcPr marL="86575" marR="86575"/>
                </a:tc>
              </a:tr>
              <a:tr h="221540">
                <a:tc>
                  <a:txBody>
                    <a:bodyPr/>
                    <a:lstStyle/>
                    <a:p>
                      <a:r>
                        <a:rPr lang="en-US" sz="900" dirty="0" smtClean="0"/>
                        <a:t>Depression/Anxiety</a:t>
                      </a:r>
                      <a:endParaRPr lang="en-US" sz="900" dirty="0"/>
                    </a:p>
                  </a:txBody>
                  <a:tcPr marL="86575" marR="86575"/>
                </a:tc>
                <a:tc>
                  <a:txBody>
                    <a:bodyPr/>
                    <a:lstStyle/>
                    <a:p>
                      <a:r>
                        <a:rPr lang="en-US" sz="900" dirty="0" smtClean="0"/>
                        <a:t>68</a:t>
                      </a:r>
                      <a:endParaRPr lang="en-US" sz="900" dirty="0"/>
                    </a:p>
                  </a:txBody>
                  <a:tcPr marL="86575" marR="86575"/>
                </a:tc>
                <a:tc>
                  <a:txBody>
                    <a:bodyPr/>
                    <a:lstStyle/>
                    <a:p>
                      <a:r>
                        <a:rPr lang="en-US" sz="900" dirty="0" smtClean="0"/>
                        <a:t>51</a:t>
                      </a:r>
                      <a:endParaRPr lang="en-US" sz="900" dirty="0"/>
                    </a:p>
                  </a:txBody>
                  <a:tcPr marL="86575" marR="86575"/>
                </a:tc>
              </a:tr>
              <a:tr h="221540">
                <a:tc>
                  <a:txBody>
                    <a:bodyPr/>
                    <a:lstStyle/>
                    <a:p>
                      <a:r>
                        <a:rPr lang="en-US" sz="900" dirty="0" smtClean="0"/>
                        <a:t>Multiple sclerosis</a:t>
                      </a:r>
                      <a:endParaRPr lang="en-US" sz="900" dirty="0"/>
                    </a:p>
                  </a:txBody>
                  <a:tcPr marL="86575" marR="86575"/>
                </a:tc>
                <a:tc>
                  <a:txBody>
                    <a:bodyPr/>
                    <a:lstStyle/>
                    <a:p>
                      <a:r>
                        <a:rPr lang="en-US" sz="900" dirty="0" smtClean="0"/>
                        <a:t>35</a:t>
                      </a:r>
                      <a:endParaRPr lang="en-US" sz="900" dirty="0"/>
                    </a:p>
                  </a:txBody>
                  <a:tcPr marL="86575" marR="86575"/>
                </a:tc>
                <a:tc>
                  <a:txBody>
                    <a:bodyPr/>
                    <a:lstStyle/>
                    <a:p>
                      <a:r>
                        <a:rPr lang="en-US" sz="900" dirty="0" smtClean="0"/>
                        <a:t>26</a:t>
                      </a:r>
                      <a:endParaRPr lang="en-US" sz="900" dirty="0"/>
                    </a:p>
                  </a:txBody>
                  <a:tcPr marL="86575" marR="86575"/>
                </a:tc>
              </a:tr>
              <a:tr h="221540">
                <a:tc>
                  <a:txBody>
                    <a:bodyPr/>
                    <a:lstStyle/>
                    <a:p>
                      <a:r>
                        <a:rPr lang="en-US" sz="900" dirty="0" smtClean="0"/>
                        <a:t>Lupus</a:t>
                      </a:r>
                      <a:endParaRPr lang="en-US" sz="900" dirty="0"/>
                    </a:p>
                  </a:txBody>
                  <a:tcPr marL="86575" marR="86575"/>
                </a:tc>
                <a:tc>
                  <a:txBody>
                    <a:bodyPr/>
                    <a:lstStyle/>
                    <a:p>
                      <a:r>
                        <a:rPr lang="en-US" sz="900" dirty="0" smtClean="0"/>
                        <a:t>47</a:t>
                      </a:r>
                      <a:endParaRPr lang="en-US" sz="900" dirty="0"/>
                    </a:p>
                  </a:txBody>
                  <a:tcPr marL="86575" marR="86575"/>
                </a:tc>
                <a:tc>
                  <a:txBody>
                    <a:bodyPr/>
                    <a:lstStyle/>
                    <a:p>
                      <a:r>
                        <a:rPr lang="en-US" sz="900" dirty="0" smtClean="0"/>
                        <a:t>35</a:t>
                      </a:r>
                      <a:endParaRPr lang="en-US" sz="900" dirty="0"/>
                    </a:p>
                  </a:txBody>
                  <a:tcPr marL="86575" marR="86575"/>
                </a:tc>
              </a:tr>
              <a:tr h="221540">
                <a:tc>
                  <a:txBody>
                    <a:bodyPr/>
                    <a:lstStyle/>
                    <a:p>
                      <a:r>
                        <a:rPr lang="en-US" sz="900" dirty="0" smtClean="0"/>
                        <a:t>Rheumatoid arthritis</a:t>
                      </a:r>
                      <a:endParaRPr lang="en-US" sz="900" dirty="0"/>
                    </a:p>
                  </a:txBody>
                  <a:tcPr marL="86575" marR="86575"/>
                </a:tc>
                <a:tc>
                  <a:txBody>
                    <a:bodyPr/>
                    <a:lstStyle/>
                    <a:p>
                      <a:r>
                        <a:rPr lang="en-US" sz="900" dirty="0" smtClean="0"/>
                        <a:t>67</a:t>
                      </a:r>
                      <a:endParaRPr lang="en-US" sz="900" dirty="0"/>
                    </a:p>
                  </a:txBody>
                  <a:tcPr marL="86575" marR="86575"/>
                </a:tc>
                <a:tc>
                  <a:txBody>
                    <a:bodyPr/>
                    <a:lstStyle/>
                    <a:p>
                      <a:r>
                        <a:rPr lang="en-US" sz="900" dirty="0" smtClean="0"/>
                        <a:t>50</a:t>
                      </a:r>
                      <a:endParaRPr lang="en-US" sz="900" dirty="0"/>
                    </a:p>
                  </a:txBody>
                  <a:tcPr marL="86575" marR="86575"/>
                </a:tc>
              </a:tr>
              <a:tr h="221540">
                <a:tc>
                  <a:txBody>
                    <a:bodyPr/>
                    <a:lstStyle/>
                    <a:p>
                      <a:r>
                        <a:rPr lang="en-US" sz="900" dirty="0" smtClean="0"/>
                        <a:t>Hypochondriasis</a:t>
                      </a:r>
                      <a:endParaRPr lang="en-US" sz="900" dirty="0"/>
                    </a:p>
                  </a:txBody>
                  <a:tcPr marL="86575" marR="86575"/>
                </a:tc>
                <a:tc>
                  <a:txBody>
                    <a:bodyPr/>
                    <a:lstStyle/>
                    <a:p>
                      <a:r>
                        <a:rPr lang="en-US" sz="900" dirty="0" smtClean="0"/>
                        <a:t>22</a:t>
                      </a:r>
                      <a:endParaRPr lang="en-US" sz="900" dirty="0"/>
                    </a:p>
                  </a:txBody>
                  <a:tcPr marL="86575" marR="86575"/>
                </a:tc>
                <a:tc>
                  <a:txBody>
                    <a:bodyPr/>
                    <a:lstStyle/>
                    <a:p>
                      <a:r>
                        <a:rPr lang="en-US" sz="900" dirty="0" smtClean="0"/>
                        <a:t>17</a:t>
                      </a:r>
                      <a:endParaRPr lang="en-US" sz="900" dirty="0"/>
                    </a:p>
                  </a:txBody>
                  <a:tcPr marL="86575" marR="86575"/>
                </a:tc>
              </a:tr>
              <a:tr h="221540">
                <a:tc>
                  <a:txBody>
                    <a:bodyPr/>
                    <a:lstStyle/>
                    <a:p>
                      <a:r>
                        <a:rPr lang="en-US" sz="900" dirty="0" smtClean="0"/>
                        <a:t>Malingering</a:t>
                      </a:r>
                      <a:endParaRPr lang="en-US" sz="900" dirty="0"/>
                    </a:p>
                  </a:txBody>
                  <a:tcPr marL="86575" marR="86575"/>
                </a:tc>
                <a:tc>
                  <a:txBody>
                    <a:bodyPr/>
                    <a:lstStyle/>
                    <a:p>
                      <a:r>
                        <a:rPr lang="en-US" sz="900" dirty="0" smtClean="0"/>
                        <a:t>7</a:t>
                      </a:r>
                      <a:endParaRPr lang="en-US" sz="900" dirty="0"/>
                    </a:p>
                  </a:txBody>
                  <a:tcPr marL="86575" marR="86575"/>
                </a:tc>
                <a:tc>
                  <a:txBody>
                    <a:bodyPr/>
                    <a:lstStyle/>
                    <a:p>
                      <a:r>
                        <a:rPr lang="en-US" sz="900" dirty="0" smtClean="0"/>
                        <a:t>5</a:t>
                      </a:r>
                      <a:endParaRPr lang="en-US" sz="900" dirty="0"/>
                    </a:p>
                  </a:txBody>
                  <a:tcPr marL="86575" marR="86575"/>
                </a:tc>
              </a:tr>
              <a:tr h="221540">
                <a:tc>
                  <a:txBody>
                    <a:bodyPr/>
                    <a:lstStyle/>
                    <a:p>
                      <a:r>
                        <a:rPr lang="en-US" sz="900" dirty="0" smtClean="0"/>
                        <a:t>Hypothyroidism</a:t>
                      </a:r>
                      <a:endParaRPr lang="en-US" sz="900" dirty="0"/>
                    </a:p>
                  </a:txBody>
                  <a:tcPr marL="86575" marR="86575"/>
                </a:tc>
                <a:tc>
                  <a:txBody>
                    <a:bodyPr/>
                    <a:lstStyle/>
                    <a:p>
                      <a:r>
                        <a:rPr lang="en-US" sz="900" dirty="0" smtClean="0"/>
                        <a:t>34</a:t>
                      </a:r>
                      <a:endParaRPr lang="en-US" sz="900" dirty="0"/>
                    </a:p>
                  </a:txBody>
                  <a:tcPr marL="86575" marR="86575"/>
                </a:tc>
                <a:tc>
                  <a:txBody>
                    <a:bodyPr/>
                    <a:lstStyle/>
                    <a:p>
                      <a:r>
                        <a:rPr lang="en-US" sz="900" dirty="0" smtClean="0"/>
                        <a:t>26</a:t>
                      </a:r>
                      <a:endParaRPr lang="en-US" sz="900" dirty="0"/>
                    </a:p>
                  </a:txBody>
                  <a:tcPr marL="86575" marR="86575"/>
                </a:tc>
              </a:tr>
              <a:tr h="221540">
                <a:tc>
                  <a:txBody>
                    <a:bodyPr/>
                    <a:lstStyle/>
                    <a:p>
                      <a:r>
                        <a:rPr lang="en-US" sz="900" dirty="0" err="1" smtClean="0"/>
                        <a:t>Sjogren’s</a:t>
                      </a:r>
                      <a:r>
                        <a:rPr lang="en-US" sz="900" dirty="0" smtClean="0"/>
                        <a:t> syndrome</a:t>
                      </a:r>
                      <a:endParaRPr lang="en-US" sz="900" dirty="0"/>
                    </a:p>
                  </a:txBody>
                  <a:tcPr marL="86575" marR="86575"/>
                </a:tc>
                <a:tc>
                  <a:txBody>
                    <a:bodyPr/>
                    <a:lstStyle/>
                    <a:p>
                      <a:r>
                        <a:rPr lang="en-US" sz="900" dirty="0" smtClean="0"/>
                        <a:t>21</a:t>
                      </a:r>
                      <a:endParaRPr lang="en-US" sz="900" dirty="0"/>
                    </a:p>
                  </a:txBody>
                  <a:tcPr marL="86575" marR="86575"/>
                </a:tc>
                <a:tc>
                  <a:txBody>
                    <a:bodyPr/>
                    <a:lstStyle/>
                    <a:p>
                      <a:r>
                        <a:rPr lang="en-US" sz="900" dirty="0" smtClean="0"/>
                        <a:t>16</a:t>
                      </a:r>
                      <a:endParaRPr lang="en-US" sz="900" dirty="0"/>
                    </a:p>
                  </a:txBody>
                  <a:tcPr marL="86575" marR="86575"/>
                </a:tc>
              </a:tr>
              <a:tr h="221540">
                <a:tc>
                  <a:txBody>
                    <a:bodyPr/>
                    <a:lstStyle/>
                    <a:p>
                      <a:r>
                        <a:rPr lang="en-US" sz="900" dirty="0" smtClean="0"/>
                        <a:t>Reiter’s syndrome</a:t>
                      </a:r>
                      <a:endParaRPr lang="en-US" sz="900" dirty="0"/>
                    </a:p>
                  </a:txBody>
                  <a:tcPr marL="86575" marR="86575"/>
                </a:tc>
                <a:tc>
                  <a:txBody>
                    <a:bodyPr/>
                    <a:lstStyle/>
                    <a:p>
                      <a:r>
                        <a:rPr lang="en-US" sz="900" dirty="0" smtClean="0"/>
                        <a:t>7</a:t>
                      </a:r>
                      <a:endParaRPr lang="en-US" sz="900" dirty="0"/>
                    </a:p>
                  </a:txBody>
                  <a:tcPr marL="86575" marR="86575"/>
                </a:tc>
                <a:tc>
                  <a:txBody>
                    <a:bodyPr/>
                    <a:lstStyle/>
                    <a:p>
                      <a:r>
                        <a:rPr lang="en-US" sz="900" dirty="0" smtClean="0"/>
                        <a:t>5</a:t>
                      </a:r>
                      <a:endParaRPr lang="en-US" sz="900" dirty="0"/>
                    </a:p>
                  </a:txBody>
                  <a:tcPr marL="86575" marR="86575"/>
                </a:tc>
              </a:tr>
              <a:tr h="221540">
                <a:tc>
                  <a:txBody>
                    <a:bodyPr/>
                    <a:lstStyle/>
                    <a:p>
                      <a:r>
                        <a:rPr lang="en-US" sz="900" dirty="0" err="1" smtClean="0"/>
                        <a:t>Raynauds</a:t>
                      </a:r>
                      <a:endParaRPr lang="en-US" sz="900" dirty="0"/>
                    </a:p>
                  </a:txBody>
                  <a:tcPr marL="86575" marR="86575"/>
                </a:tc>
                <a:tc>
                  <a:txBody>
                    <a:bodyPr/>
                    <a:lstStyle/>
                    <a:p>
                      <a:r>
                        <a:rPr lang="en-US" sz="900" dirty="0" smtClean="0"/>
                        <a:t>18</a:t>
                      </a:r>
                      <a:endParaRPr lang="en-US" sz="900" dirty="0"/>
                    </a:p>
                  </a:txBody>
                  <a:tcPr marL="86575" marR="86575"/>
                </a:tc>
                <a:tc>
                  <a:txBody>
                    <a:bodyPr/>
                    <a:lstStyle/>
                    <a:p>
                      <a:r>
                        <a:rPr lang="en-US" sz="900" dirty="0" smtClean="0"/>
                        <a:t>14</a:t>
                      </a:r>
                      <a:endParaRPr lang="en-US" sz="900" dirty="0"/>
                    </a:p>
                  </a:txBody>
                  <a:tcPr marL="86575" marR="86575"/>
                </a:tc>
              </a:tr>
              <a:tr h="221540">
                <a:tc>
                  <a:txBody>
                    <a:bodyPr/>
                    <a:lstStyle/>
                    <a:p>
                      <a:r>
                        <a:rPr lang="en-US" sz="900" dirty="0" smtClean="0"/>
                        <a:t>Polymyalgia </a:t>
                      </a:r>
                      <a:r>
                        <a:rPr lang="en-US" sz="900" dirty="0" err="1" smtClean="0"/>
                        <a:t>rheumatica</a:t>
                      </a:r>
                      <a:endParaRPr lang="en-US" sz="900" dirty="0"/>
                    </a:p>
                  </a:txBody>
                  <a:tcPr marL="86575" marR="86575"/>
                </a:tc>
                <a:tc>
                  <a:txBody>
                    <a:bodyPr/>
                    <a:lstStyle/>
                    <a:p>
                      <a:r>
                        <a:rPr lang="en-US" sz="900" dirty="0" smtClean="0"/>
                        <a:t>10</a:t>
                      </a:r>
                      <a:endParaRPr lang="en-US" sz="900" dirty="0"/>
                    </a:p>
                  </a:txBody>
                  <a:tcPr marL="86575" marR="86575"/>
                </a:tc>
                <a:tc>
                  <a:txBody>
                    <a:bodyPr/>
                    <a:lstStyle/>
                    <a:p>
                      <a:r>
                        <a:rPr lang="en-US" sz="900" dirty="0" smtClean="0"/>
                        <a:t>8</a:t>
                      </a:r>
                      <a:endParaRPr lang="en-US" sz="900" dirty="0"/>
                    </a:p>
                  </a:txBody>
                  <a:tcPr marL="86575" marR="86575"/>
                </a:tc>
              </a:tr>
              <a:tr h="221540">
                <a:tc>
                  <a:txBody>
                    <a:bodyPr/>
                    <a:lstStyle/>
                    <a:p>
                      <a:r>
                        <a:rPr lang="en-US" sz="900" dirty="0" err="1" smtClean="0"/>
                        <a:t>Guillian</a:t>
                      </a:r>
                      <a:r>
                        <a:rPr lang="en-US" sz="900" dirty="0" smtClean="0"/>
                        <a:t> </a:t>
                      </a:r>
                      <a:r>
                        <a:rPr lang="en-US" sz="900" dirty="0" err="1" smtClean="0"/>
                        <a:t>Barre</a:t>
                      </a:r>
                      <a:endParaRPr lang="en-US" sz="900" dirty="0"/>
                    </a:p>
                  </a:txBody>
                  <a:tcPr marL="86575" marR="86575"/>
                </a:tc>
                <a:tc>
                  <a:txBody>
                    <a:bodyPr/>
                    <a:lstStyle/>
                    <a:p>
                      <a:r>
                        <a:rPr lang="en-US" sz="900" dirty="0" smtClean="0"/>
                        <a:t>8</a:t>
                      </a:r>
                      <a:endParaRPr lang="en-US" sz="900" dirty="0"/>
                    </a:p>
                  </a:txBody>
                  <a:tcPr marL="86575" marR="86575"/>
                </a:tc>
                <a:tc>
                  <a:txBody>
                    <a:bodyPr/>
                    <a:lstStyle/>
                    <a:p>
                      <a:r>
                        <a:rPr lang="en-US" sz="900" dirty="0" smtClean="0"/>
                        <a:t>6</a:t>
                      </a:r>
                      <a:endParaRPr lang="en-US" sz="900" dirty="0"/>
                    </a:p>
                  </a:txBody>
                  <a:tcPr marL="86575" marR="86575"/>
                </a:tc>
              </a:tr>
              <a:tr h="221540">
                <a:tc>
                  <a:txBody>
                    <a:bodyPr/>
                    <a:lstStyle/>
                    <a:p>
                      <a:r>
                        <a:rPr lang="en-US" sz="900" dirty="0" smtClean="0"/>
                        <a:t>Myasthenia gravis</a:t>
                      </a:r>
                      <a:endParaRPr lang="en-US" sz="900" dirty="0"/>
                    </a:p>
                  </a:txBody>
                  <a:tcPr marL="86575" marR="86575"/>
                </a:tc>
                <a:tc>
                  <a:txBody>
                    <a:bodyPr/>
                    <a:lstStyle/>
                    <a:p>
                      <a:r>
                        <a:rPr lang="en-US" sz="900" dirty="0" smtClean="0"/>
                        <a:t>8</a:t>
                      </a:r>
                      <a:endParaRPr lang="en-US" sz="900" dirty="0"/>
                    </a:p>
                  </a:txBody>
                  <a:tcPr marL="86575" marR="86575"/>
                </a:tc>
                <a:tc>
                  <a:txBody>
                    <a:bodyPr/>
                    <a:lstStyle/>
                    <a:p>
                      <a:r>
                        <a:rPr lang="en-US" sz="900" dirty="0" smtClean="0"/>
                        <a:t>6</a:t>
                      </a:r>
                      <a:endParaRPr lang="en-US" sz="900" dirty="0"/>
                    </a:p>
                  </a:txBody>
                  <a:tcPr marL="86575" marR="86575"/>
                </a:tc>
              </a:tr>
              <a:tr h="221540">
                <a:tc>
                  <a:txBody>
                    <a:bodyPr/>
                    <a:lstStyle/>
                    <a:p>
                      <a:r>
                        <a:rPr lang="en-US" sz="900" dirty="0" smtClean="0"/>
                        <a:t>Myositis</a:t>
                      </a:r>
                      <a:endParaRPr lang="en-US" sz="900" dirty="0"/>
                    </a:p>
                  </a:txBody>
                  <a:tcPr marL="86575" marR="86575"/>
                </a:tc>
                <a:tc>
                  <a:txBody>
                    <a:bodyPr/>
                    <a:lstStyle/>
                    <a:p>
                      <a:r>
                        <a:rPr lang="en-US" sz="900" dirty="0" smtClean="0"/>
                        <a:t>4</a:t>
                      </a:r>
                      <a:endParaRPr lang="en-US" sz="900" dirty="0"/>
                    </a:p>
                  </a:txBody>
                  <a:tcPr marL="86575" marR="86575"/>
                </a:tc>
                <a:tc>
                  <a:txBody>
                    <a:bodyPr/>
                    <a:lstStyle/>
                    <a:p>
                      <a:r>
                        <a:rPr lang="en-US" sz="900" dirty="0" smtClean="0"/>
                        <a:t>3</a:t>
                      </a:r>
                      <a:endParaRPr lang="en-US" sz="900" dirty="0"/>
                    </a:p>
                  </a:txBody>
                  <a:tcPr marL="86575" marR="86575"/>
                </a:tc>
              </a:tr>
              <a:tr h="340830">
                <a:tc>
                  <a:txBody>
                    <a:bodyPr/>
                    <a:lstStyle/>
                    <a:p>
                      <a:r>
                        <a:rPr lang="en-US" sz="900" dirty="0" smtClean="0"/>
                        <a:t>Amyotrophic lateral sclerosis (ALS)</a:t>
                      </a:r>
                      <a:endParaRPr lang="en-US" sz="900" dirty="0"/>
                    </a:p>
                  </a:txBody>
                  <a:tcPr marL="86575" marR="86575"/>
                </a:tc>
                <a:tc>
                  <a:txBody>
                    <a:bodyPr/>
                    <a:lstStyle/>
                    <a:p>
                      <a:r>
                        <a:rPr lang="en-US" sz="900" dirty="0" smtClean="0"/>
                        <a:t>7</a:t>
                      </a:r>
                      <a:endParaRPr lang="en-US" sz="900" dirty="0"/>
                    </a:p>
                  </a:txBody>
                  <a:tcPr marL="86575" marR="86575"/>
                </a:tc>
                <a:tc>
                  <a:txBody>
                    <a:bodyPr/>
                    <a:lstStyle/>
                    <a:p>
                      <a:r>
                        <a:rPr lang="en-US" sz="900" dirty="0" smtClean="0"/>
                        <a:t>5</a:t>
                      </a:r>
                      <a:endParaRPr lang="en-US" sz="900" dirty="0"/>
                    </a:p>
                  </a:txBody>
                  <a:tcPr marL="86575" marR="86575"/>
                </a:tc>
              </a:tr>
              <a:tr h="340830">
                <a:tc>
                  <a:txBody>
                    <a:bodyPr/>
                    <a:lstStyle/>
                    <a:p>
                      <a:r>
                        <a:rPr lang="en-US" sz="900" dirty="0" smtClean="0"/>
                        <a:t>Reflex sympathetic dystrophy (RSD)</a:t>
                      </a:r>
                      <a:endParaRPr lang="en-US" sz="900" dirty="0"/>
                    </a:p>
                  </a:txBody>
                  <a:tcPr marL="86575" marR="86575"/>
                </a:tc>
                <a:tc>
                  <a:txBody>
                    <a:bodyPr/>
                    <a:lstStyle/>
                    <a:p>
                      <a:r>
                        <a:rPr lang="en-US" sz="900" dirty="0" smtClean="0"/>
                        <a:t>9</a:t>
                      </a:r>
                      <a:endParaRPr lang="en-US" sz="900" dirty="0"/>
                    </a:p>
                  </a:txBody>
                  <a:tcPr marL="86575" marR="86575"/>
                </a:tc>
                <a:tc>
                  <a:txBody>
                    <a:bodyPr/>
                    <a:lstStyle/>
                    <a:p>
                      <a:r>
                        <a:rPr lang="en-US" sz="900" dirty="0" smtClean="0"/>
                        <a:t>7</a:t>
                      </a:r>
                      <a:endParaRPr lang="en-US" sz="900" dirty="0"/>
                    </a:p>
                  </a:txBody>
                  <a:tcPr marL="86575" marR="86575"/>
                </a:tc>
              </a:tr>
              <a:tr h="221540">
                <a:tc>
                  <a:txBody>
                    <a:bodyPr/>
                    <a:lstStyle/>
                    <a:p>
                      <a:r>
                        <a:rPr lang="en-US" sz="900" dirty="0" smtClean="0"/>
                        <a:t>Trigeminal neuralgia</a:t>
                      </a:r>
                      <a:endParaRPr lang="en-US" sz="900" dirty="0"/>
                    </a:p>
                  </a:txBody>
                  <a:tcPr marL="86575" marR="86575"/>
                </a:tc>
                <a:tc>
                  <a:txBody>
                    <a:bodyPr/>
                    <a:lstStyle/>
                    <a:p>
                      <a:r>
                        <a:rPr lang="en-US" sz="900" dirty="0" smtClean="0"/>
                        <a:t>4</a:t>
                      </a:r>
                      <a:endParaRPr lang="en-US" sz="900" dirty="0"/>
                    </a:p>
                  </a:txBody>
                  <a:tcPr marL="86575" marR="86575"/>
                </a:tc>
                <a:tc>
                  <a:txBody>
                    <a:bodyPr/>
                    <a:lstStyle/>
                    <a:p>
                      <a:r>
                        <a:rPr lang="en-US" sz="900" dirty="0" smtClean="0"/>
                        <a:t>3</a:t>
                      </a:r>
                      <a:endParaRPr lang="en-US" sz="900" dirty="0"/>
                    </a:p>
                  </a:txBody>
                  <a:tcPr marL="86575" marR="86575"/>
                </a:tc>
              </a:tr>
              <a:tr h="221540">
                <a:tc>
                  <a:txBody>
                    <a:bodyPr/>
                    <a:lstStyle/>
                    <a:p>
                      <a:r>
                        <a:rPr lang="en-US" sz="900" dirty="0" smtClean="0"/>
                        <a:t>Shingles</a:t>
                      </a:r>
                      <a:endParaRPr lang="en-US" sz="900" dirty="0"/>
                    </a:p>
                  </a:txBody>
                  <a:tcPr marL="86575" marR="86575"/>
                </a:tc>
                <a:tc>
                  <a:txBody>
                    <a:bodyPr/>
                    <a:lstStyle/>
                    <a:p>
                      <a:r>
                        <a:rPr lang="en-US" sz="900" dirty="0" smtClean="0"/>
                        <a:t>6</a:t>
                      </a:r>
                      <a:endParaRPr lang="en-US" sz="900" dirty="0"/>
                    </a:p>
                  </a:txBody>
                  <a:tcPr marL="86575" marR="86575"/>
                </a:tc>
                <a:tc>
                  <a:txBody>
                    <a:bodyPr/>
                    <a:lstStyle/>
                    <a:p>
                      <a:r>
                        <a:rPr lang="en-US" sz="900" dirty="0" smtClean="0"/>
                        <a:t>5</a:t>
                      </a:r>
                      <a:endParaRPr lang="en-US" sz="900" dirty="0"/>
                    </a:p>
                  </a:txBody>
                  <a:tcPr marL="86575" marR="86575"/>
                </a:tc>
              </a:tr>
              <a:tr h="221540">
                <a:tc>
                  <a:txBody>
                    <a:bodyPr/>
                    <a:lstStyle/>
                    <a:p>
                      <a:r>
                        <a:rPr lang="en-US" sz="900" dirty="0" smtClean="0"/>
                        <a:t>Other</a:t>
                      </a:r>
                      <a:endParaRPr lang="en-US" sz="900" dirty="0"/>
                    </a:p>
                  </a:txBody>
                  <a:tcPr marL="86575" marR="86575"/>
                </a:tc>
                <a:tc>
                  <a:txBody>
                    <a:bodyPr/>
                    <a:lstStyle/>
                    <a:p>
                      <a:r>
                        <a:rPr lang="en-US" sz="900" dirty="0" smtClean="0"/>
                        <a:t>55</a:t>
                      </a:r>
                      <a:endParaRPr lang="en-US" sz="900" dirty="0"/>
                    </a:p>
                  </a:txBody>
                  <a:tcPr marL="86575" marR="86575"/>
                </a:tc>
                <a:tc>
                  <a:txBody>
                    <a:bodyPr/>
                    <a:lstStyle/>
                    <a:p>
                      <a:r>
                        <a:rPr lang="en-US" sz="900" dirty="0" smtClean="0"/>
                        <a:t>41</a:t>
                      </a:r>
                      <a:endParaRPr lang="en-US" sz="900" dirty="0"/>
                    </a:p>
                  </a:txBody>
                  <a:tcPr marL="86575" marR="86575"/>
                </a:tc>
              </a:tr>
            </a:tbl>
          </a:graphicData>
        </a:graphic>
      </p:graphicFrame>
      <p:sp>
        <p:nvSpPr>
          <p:cNvPr id="10" name="Text Placeholder 9"/>
          <p:cNvSpPr>
            <a:spLocks noGrp="1"/>
          </p:cNvSpPr>
          <p:nvPr>
            <p:ph type="body" sz="quarter" idx="3"/>
          </p:nvPr>
        </p:nvSpPr>
        <p:spPr/>
        <p:txBody>
          <a:bodyPr/>
          <a:lstStyle/>
          <a:p>
            <a:endParaRPr lang="en-US"/>
          </a:p>
        </p:txBody>
      </p:sp>
      <p:sp>
        <p:nvSpPr>
          <p:cNvPr id="11" name="Content Placeholder 10"/>
          <p:cNvSpPr>
            <a:spLocks noGrp="1"/>
          </p:cNvSpPr>
          <p:nvPr>
            <p:ph sz="quarter" idx="4"/>
          </p:nvPr>
        </p:nvSpPr>
        <p:spPr/>
        <p:txBody>
          <a:bodyPr>
            <a:normAutofit/>
          </a:bodyPr>
          <a:lstStyle/>
          <a:p>
            <a:endParaRPr lang="en-US" sz="1000" dirty="0"/>
          </a:p>
        </p:txBody>
      </p:sp>
      <p:sp>
        <p:nvSpPr>
          <p:cNvPr id="7" name="Slide Number Placeholder 6"/>
          <p:cNvSpPr>
            <a:spLocks noGrp="1"/>
          </p:cNvSpPr>
          <p:nvPr>
            <p:ph type="sldNum" sz="quarter" idx="12"/>
          </p:nvPr>
        </p:nvSpPr>
        <p:spPr/>
        <p:txBody>
          <a:bodyPr/>
          <a:lstStyle/>
          <a:p>
            <a:fld id="{B2BF9EED-103A-49F3-9B9B-626356792D3F}" type="slidenum">
              <a:rPr lang="en-US" smtClean="0"/>
              <a:t>55</a:t>
            </a:fld>
            <a:endParaRPr lang="en-US"/>
          </a:p>
        </p:txBody>
      </p:sp>
    </p:spTree>
    <p:extLst>
      <p:ext uri="{BB962C8B-B14F-4D97-AF65-F5344CB8AC3E}">
        <p14:creationId xmlns:p14="http://schemas.microsoft.com/office/powerpoint/2010/main" val="7212137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 Test Results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Have any of the following tests been abnormal?</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11421309"/>
              </p:ext>
            </p:extLst>
          </p:nvPr>
        </p:nvGraphicFramePr>
        <p:xfrm>
          <a:off x="457200" y="2174875"/>
          <a:ext cx="4040187" cy="3332480"/>
        </p:xfrm>
        <a:graphic>
          <a:graphicData uri="http://schemas.openxmlformats.org/drawingml/2006/table">
            <a:tbl>
              <a:tblPr firstRow="1" bandRow="1">
                <a:tableStyleId>{073A0DAA-6AF3-43AB-8588-CEC1D06C72B9}</a:tableStyleId>
              </a:tblPr>
              <a:tblGrid>
                <a:gridCol w="1905000"/>
                <a:gridCol w="1143000"/>
                <a:gridCol w="992187"/>
              </a:tblGrid>
              <a:tr h="370840">
                <a:tc>
                  <a:txBody>
                    <a:bodyPr/>
                    <a:lstStyle/>
                    <a:p>
                      <a:r>
                        <a:rPr lang="en-US" sz="1400" dirty="0" smtClean="0"/>
                        <a:t>Abnormal Test</a:t>
                      </a:r>
                      <a:endParaRPr lang="en-US" sz="1400" dirty="0"/>
                    </a:p>
                  </a:txBody>
                  <a:tcPr/>
                </a:tc>
                <a:tc>
                  <a:txBody>
                    <a:bodyPr/>
                    <a:lstStyle/>
                    <a:p>
                      <a:r>
                        <a:rPr lang="en-US" sz="1400" dirty="0" smtClean="0"/>
                        <a:t>Number (n=133)</a:t>
                      </a:r>
                      <a:endParaRPr lang="en-US" sz="1400" dirty="0"/>
                    </a:p>
                  </a:txBody>
                  <a:tcPr/>
                </a:tc>
                <a:tc>
                  <a:txBody>
                    <a:bodyPr/>
                    <a:lstStyle/>
                    <a:p>
                      <a:r>
                        <a:rPr lang="en-US" sz="1400" dirty="0" smtClean="0"/>
                        <a:t>Percent</a:t>
                      </a:r>
                      <a:endParaRPr lang="en-US" sz="1400" dirty="0"/>
                    </a:p>
                  </a:txBody>
                  <a:tcPr/>
                </a:tc>
              </a:tr>
              <a:tr h="370840">
                <a:tc>
                  <a:txBody>
                    <a:bodyPr/>
                    <a:lstStyle/>
                    <a:p>
                      <a:r>
                        <a:rPr lang="en-US" sz="1400" dirty="0" smtClean="0"/>
                        <a:t>ANA (antinuclear antibody)</a:t>
                      </a:r>
                      <a:endParaRPr lang="en-US" sz="1400" dirty="0"/>
                    </a:p>
                  </a:txBody>
                  <a:tcPr/>
                </a:tc>
                <a:tc>
                  <a:txBody>
                    <a:bodyPr/>
                    <a:lstStyle/>
                    <a:p>
                      <a:r>
                        <a:rPr lang="en-US" sz="1400" dirty="0" smtClean="0"/>
                        <a:t>14</a:t>
                      </a:r>
                      <a:endParaRPr lang="en-US" sz="1400" dirty="0"/>
                    </a:p>
                  </a:txBody>
                  <a:tcPr/>
                </a:tc>
                <a:tc>
                  <a:txBody>
                    <a:bodyPr/>
                    <a:lstStyle/>
                    <a:p>
                      <a:r>
                        <a:rPr lang="en-US" sz="1400" dirty="0" smtClean="0"/>
                        <a:t>11</a:t>
                      </a:r>
                      <a:endParaRPr lang="en-US" sz="1400" dirty="0"/>
                    </a:p>
                  </a:txBody>
                  <a:tcPr/>
                </a:tc>
              </a:tr>
              <a:tr h="370840">
                <a:tc>
                  <a:txBody>
                    <a:bodyPr/>
                    <a:lstStyle/>
                    <a:p>
                      <a:r>
                        <a:rPr lang="en-US" sz="1400" dirty="0" smtClean="0"/>
                        <a:t>RF (rheumatoid factor)</a:t>
                      </a:r>
                      <a:endParaRPr lang="en-US" sz="1400" dirty="0"/>
                    </a:p>
                  </a:txBody>
                  <a:tcPr/>
                </a:tc>
                <a:tc>
                  <a:txBody>
                    <a:bodyPr/>
                    <a:lstStyle/>
                    <a:p>
                      <a:r>
                        <a:rPr lang="en-US" sz="1400" dirty="0" smtClean="0"/>
                        <a:t>8</a:t>
                      </a:r>
                      <a:endParaRPr lang="en-US" sz="1400" dirty="0"/>
                    </a:p>
                  </a:txBody>
                  <a:tcPr/>
                </a:tc>
                <a:tc>
                  <a:txBody>
                    <a:bodyPr/>
                    <a:lstStyle/>
                    <a:p>
                      <a:r>
                        <a:rPr lang="en-US" sz="1400" dirty="0" smtClean="0"/>
                        <a:t>6</a:t>
                      </a:r>
                      <a:endParaRPr lang="en-US" sz="1400" dirty="0"/>
                    </a:p>
                  </a:txBody>
                  <a:tcPr/>
                </a:tc>
              </a:tr>
              <a:tr h="370840">
                <a:tc>
                  <a:txBody>
                    <a:bodyPr/>
                    <a:lstStyle/>
                    <a:p>
                      <a:r>
                        <a:rPr lang="en-US" sz="1400" dirty="0" smtClean="0"/>
                        <a:t>CPK (</a:t>
                      </a:r>
                      <a:r>
                        <a:rPr lang="en-US" sz="1400" dirty="0" err="1" smtClean="0"/>
                        <a:t>creatine</a:t>
                      </a:r>
                      <a:r>
                        <a:rPr lang="en-US" sz="1400" baseline="0" dirty="0" smtClean="0"/>
                        <a:t> phosphokinase)</a:t>
                      </a:r>
                      <a:endParaRPr lang="en-US" sz="1400" dirty="0"/>
                    </a:p>
                  </a:txBody>
                  <a:tcPr/>
                </a:tc>
                <a:tc>
                  <a:txBody>
                    <a:bodyPr/>
                    <a:lstStyle/>
                    <a:p>
                      <a:r>
                        <a:rPr lang="en-US" sz="1400" dirty="0" smtClean="0"/>
                        <a:t>12</a:t>
                      </a:r>
                      <a:endParaRPr lang="en-US" sz="1400" dirty="0"/>
                    </a:p>
                  </a:txBody>
                  <a:tcPr/>
                </a:tc>
                <a:tc>
                  <a:txBody>
                    <a:bodyPr/>
                    <a:lstStyle/>
                    <a:p>
                      <a:r>
                        <a:rPr lang="en-US" sz="1400" dirty="0" smtClean="0"/>
                        <a:t>9</a:t>
                      </a:r>
                      <a:endParaRPr lang="en-US" sz="1400" dirty="0"/>
                    </a:p>
                  </a:txBody>
                  <a:tcPr/>
                </a:tc>
              </a:tr>
              <a:tr h="370840">
                <a:tc>
                  <a:txBody>
                    <a:bodyPr/>
                    <a:lstStyle/>
                    <a:p>
                      <a:r>
                        <a:rPr lang="en-US" sz="1400" dirty="0" smtClean="0"/>
                        <a:t>ESR (erythrocyte sedimentation rate)</a:t>
                      </a:r>
                      <a:endParaRPr lang="en-US" sz="1400" dirty="0"/>
                    </a:p>
                  </a:txBody>
                  <a:tcPr/>
                </a:tc>
                <a:tc>
                  <a:txBody>
                    <a:bodyPr/>
                    <a:lstStyle/>
                    <a:p>
                      <a:r>
                        <a:rPr lang="en-US" sz="1400" dirty="0" smtClean="0"/>
                        <a:t>9</a:t>
                      </a:r>
                      <a:endParaRPr lang="en-US" sz="1400" dirty="0"/>
                    </a:p>
                  </a:txBody>
                  <a:tcPr/>
                </a:tc>
                <a:tc>
                  <a:txBody>
                    <a:bodyPr/>
                    <a:lstStyle/>
                    <a:p>
                      <a:r>
                        <a:rPr lang="en-US" sz="1400" dirty="0" smtClean="0"/>
                        <a:t>7</a:t>
                      </a:r>
                      <a:endParaRPr lang="en-US" sz="1400" dirty="0"/>
                    </a:p>
                  </a:txBody>
                  <a:tcPr/>
                </a:tc>
              </a:tr>
              <a:tr h="370840">
                <a:tc>
                  <a:txBody>
                    <a:bodyPr/>
                    <a:lstStyle/>
                    <a:p>
                      <a:r>
                        <a:rPr lang="en-US" sz="1400" dirty="0" smtClean="0"/>
                        <a:t>Nerve conduction studies</a:t>
                      </a:r>
                      <a:endParaRPr lang="en-US" sz="1400" dirty="0"/>
                    </a:p>
                  </a:txBody>
                  <a:tcPr/>
                </a:tc>
                <a:tc>
                  <a:txBody>
                    <a:bodyPr/>
                    <a:lstStyle/>
                    <a:p>
                      <a:r>
                        <a:rPr lang="en-US" sz="1400" dirty="0" smtClean="0"/>
                        <a:t>19</a:t>
                      </a:r>
                      <a:endParaRPr lang="en-US" sz="1400" dirty="0"/>
                    </a:p>
                  </a:txBody>
                  <a:tcPr/>
                </a:tc>
                <a:tc>
                  <a:txBody>
                    <a:bodyPr/>
                    <a:lstStyle/>
                    <a:p>
                      <a:r>
                        <a:rPr lang="en-US" sz="1400" dirty="0" smtClean="0"/>
                        <a:t>14</a:t>
                      </a:r>
                      <a:endParaRPr lang="en-US" sz="1400" dirty="0"/>
                    </a:p>
                  </a:txBody>
                  <a:tcPr/>
                </a:tc>
              </a:tr>
              <a:tr h="370840">
                <a:tc>
                  <a:txBody>
                    <a:bodyPr/>
                    <a:lstStyle/>
                    <a:p>
                      <a:r>
                        <a:rPr lang="en-US" sz="1400" dirty="0" smtClean="0"/>
                        <a:t>None</a:t>
                      </a:r>
                      <a:endParaRPr lang="en-US" sz="1400" dirty="0"/>
                    </a:p>
                  </a:txBody>
                  <a:tcPr/>
                </a:tc>
                <a:tc>
                  <a:txBody>
                    <a:bodyPr/>
                    <a:lstStyle/>
                    <a:p>
                      <a:r>
                        <a:rPr lang="en-US" sz="1400" dirty="0" smtClean="0"/>
                        <a:t>91</a:t>
                      </a:r>
                      <a:endParaRPr lang="en-US" sz="1400" dirty="0"/>
                    </a:p>
                  </a:txBody>
                  <a:tcPr/>
                </a:tc>
                <a:tc>
                  <a:txBody>
                    <a:bodyPr/>
                    <a:lstStyle/>
                    <a:p>
                      <a:r>
                        <a:rPr lang="en-US" sz="1400" dirty="0" smtClean="0"/>
                        <a:t>68</a:t>
                      </a:r>
                      <a:endParaRPr lang="en-US" sz="14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56</a:t>
            </a:fld>
            <a:endParaRPr lang="en-US"/>
          </a:p>
        </p:txBody>
      </p:sp>
    </p:spTree>
    <p:extLst>
      <p:ext uri="{BB962C8B-B14F-4D97-AF65-F5344CB8AC3E}">
        <p14:creationId xmlns:p14="http://schemas.microsoft.com/office/powerpoint/2010/main" val="2840482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 Utilized</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Which treatments have you tried for pain or weakness? (Check all that apply)</a:t>
            </a:r>
            <a:endParaRPr lang="en-US" dirty="0"/>
          </a:p>
        </p:txBody>
      </p:sp>
      <p:sp>
        <p:nvSpPr>
          <p:cNvPr id="5" name="Text Placeholder 4"/>
          <p:cNvSpPr>
            <a:spLocks noGrp="1"/>
          </p:cNvSpPr>
          <p:nvPr>
            <p:ph type="body" sz="quarter" idx="3"/>
          </p:nvPr>
        </p:nvSpPr>
        <p:spPr/>
        <p:txBody>
          <a:bodyPr/>
          <a:lstStyle/>
          <a:p>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159658770"/>
              </p:ext>
            </p:extLst>
          </p:nvPr>
        </p:nvGraphicFramePr>
        <p:xfrm>
          <a:off x="4645025" y="2174875"/>
          <a:ext cx="4041774" cy="4450080"/>
        </p:xfrm>
        <a:graphic>
          <a:graphicData uri="http://schemas.openxmlformats.org/drawingml/2006/table">
            <a:tbl>
              <a:tblPr firstRow="1" bandRow="1">
                <a:tableStyleId>{073A0DAA-6AF3-43AB-8588-CEC1D06C72B9}</a:tableStyleId>
              </a:tblPr>
              <a:tblGrid>
                <a:gridCol w="1603375"/>
                <a:gridCol w="1295400"/>
                <a:gridCol w="1142999"/>
              </a:tblGrid>
              <a:tr h="370840">
                <a:tc>
                  <a:txBody>
                    <a:bodyPr/>
                    <a:lstStyle/>
                    <a:p>
                      <a:r>
                        <a:rPr lang="en-US" sz="800" dirty="0" smtClean="0"/>
                        <a:t>Treatment</a:t>
                      </a:r>
                      <a:endParaRPr lang="en-US" sz="800" dirty="0"/>
                    </a:p>
                  </a:txBody>
                  <a:tcPr/>
                </a:tc>
                <a:tc>
                  <a:txBody>
                    <a:bodyPr/>
                    <a:lstStyle/>
                    <a:p>
                      <a:r>
                        <a:rPr lang="en-US" sz="800" dirty="0" smtClean="0"/>
                        <a:t>Number (n=133)</a:t>
                      </a:r>
                      <a:endParaRPr lang="en-US" sz="800" dirty="0"/>
                    </a:p>
                  </a:txBody>
                  <a:tcPr/>
                </a:tc>
                <a:tc>
                  <a:txBody>
                    <a:bodyPr/>
                    <a:lstStyle/>
                    <a:p>
                      <a:r>
                        <a:rPr lang="en-US" sz="800" dirty="0" smtClean="0"/>
                        <a:t>Percent</a:t>
                      </a:r>
                      <a:endParaRPr lang="en-US" sz="800" dirty="0"/>
                    </a:p>
                  </a:txBody>
                  <a:tcPr/>
                </a:tc>
              </a:tr>
              <a:tr h="370840">
                <a:tc>
                  <a:txBody>
                    <a:bodyPr/>
                    <a:lstStyle/>
                    <a:p>
                      <a:r>
                        <a:rPr lang="en-US" sz="800" dirty="0" smtClean="0"/>
                        <a:t>Stretching</a:t>
                      </a:r>
                      <a:endParaRPr lang="en-US" sz="800" dirty="0"/>
                    </a:p>
                  </a:txBody>
                  <a:tcPr/>
                </a:tc>
                <a:tc>
                  <a:txBody>
                    <a:bodyPr/>
                    <a:lstStyle/>
                    <a:p>
                      <a:r>
                        <a:rPr lang="en-US" sz="800" dirty="0" smtClean="0"/>
                        <a:t>83</a:t>
                      </a:r>
                      <a:endParaRPr lang="en-US" sz="800" dirty="0"/>
                    </a:p>
                  </a:txBody>
                  <a:tcPr/>
                </a:tc>
                <a:tc>
                  <a:txBody>
                    <a:bodyPr/>
                    <a:lstStyle/>
                    <a:p>
                      <a:r>
                        <a:rPr lang="en-US" sz="800" dirty="0" smtClean="0"/>
                        <a:t>62</a:t>
                      </a:r>
                      <a:endParaRPr lang="en-US" sz="800" dirty="0"/>
                    </a:p>
                  </a:txBody>
                  <a:tcPr/>
                </a:tc>
              </a:tr>
              <a:tr h="370840">
                <a:tc>
                  <a:txBody>
                    <a:bodyPr/>
                    <a:lstStyle/>
                    <a:p>
                      <a:r>
                        <a:rPr lang="en-US" sz="800" dirty="0" smtClean="0"/>
                        <a:t>Exercise</a:t>
                      </a:r>
                      <a:endParaRPr lang="en-US" sz="800" dirty="0"/>
                    </a:p>
                  </a:txBody>
                  <a:tcPr/>
                </a:tc>
                <a:tc>
                  <a:txBody>
                    <a:bodyPr/>
                    <a:lstStyle/>
                    <a:p>
                      <a:r>
                        <a:rPr lang="en-US" sz="800" dirty="0" smtClean="0"/>
                        <a:t>78</a:t>
                      </a:r>
                      <a:endParaRPr lang="en-US" sz="800" dirty="0"/>
                    </a:p>
                  </a:txBody>
                  <a:tcPr/>
                </a:tc>
                <a:tc>
                  <a:txBody>
                    <a:bodyPr/>
                    <a:lstStyle/>
                    <a:p>
                      <a:r>
                        <a:rPr lang="en-US" sz="800" dirty="0" smtClean="0"/>
                        <a:t>59</a:t>
                      </a:r>
                      <a:endParaRPr lang="en-US" sz="800" dirty="0"/>
                    </a:p>
                  </a:txBody>
                  <a:tcPr/>
                </a:tc>
              </a:tr>
              <a:tr h="370840">
                <a:tc>
                  <a:txBody>
                    <a:bodyPr/>
                    <a:lstStyle/>
                    <a:p>
                      <a:r>
                        <a:rPr lang="en-US" sz="800" dirty="0" smtClean="0"/>
                        <a:t>Herbal remedies</a:t>
                      </a:r>
                      <a:endParaRPr lang="en-US" sz="800" dirty="0"/>
                    </a:p>
                  </a:txBody>
                  <a:tcPr/>
                </a:tc>
                <a:tc>
                  <a:txBody>
                    <a:bodyPr/>
                    <a:lstStyle/>
                    <a:p>
                      <a:r>
                        <a:rPr lang="en-US" sz="800" dirty="0" smtClean="0"/>
                        <a:t>60</a:t>
                      </a:r>
                      <a:endParaRPr lang="en-US" sz="800" dirty="0"/>
                    </a:p>
                  </a:txBody>
                  <a:tcPr/>
                </a:tc>
                <a:tc>
                  <a:txBody>
                    <a:bodyPr/>
                    <a:lstStyle/>
                    <a:p>
                      <a:r>
                        <a:rPr lang="en-US" sz="800" dirty="0" smtClean="0"/>
                        <a:t>45</a:t>
                      </a:r>
                      <a:endParaRPr lang="en-US" sz="800" dirty="0"/>
                    </a:p>
                  </a:txBody>
                  <a:tcPr/>
                </a:tc>
              </a:tr>
              <a:tr h="370840">
                <a:tc>
                  <a:txBody>
                    <a:bodyPr/>
                    <a:lstStyle/>
                    <a:p>
                      <a:r>
                        <a:rPr lang="en-US" sz="800" dirty="0" smtClean="0"/>
                        <a:t>Vitamin supplements in general</a:t>
                      </a:r>
                      <a:endParaRPr lang="en-US" sz="800" dirty="0"/>
                    </a:p>
                  </a:txBody>
                  <a:tcPr/>
                </a:tc>
                <a:tc>
                  <a:txBody>
                    <a:bodyPr/>
                    <a:lstStyle/>
                    <a:p>
                      <a:r>
                        <a:rPr lang="en-US" sz="800" dirty="0" smtClean="0"/>
                        <a:t>97</a:t>
                      </a:r>
                      <a:endParaRPr lang="en-US" sz="800" dirty="0"/>
                    </a:p>
                  </a:txBody>
                  <a:tcPr/>
                </a:tc>
                <a:tc>
                  <a:txBody>
                    <a:bodyPr/>
                    <a:lstStyle/>
                    <a:p>
                      <a:r>
                        <a:rPr lang="en-US" sz="800" dirty="0" smtClean="0"/>
                        <a:t>73</a:t>
                      </a:r>
                      <a:endParaRPr lang="en-US" sz="800" dirty="0"/>
                    </a:p>
                  </a:txBody>
                  <a:tcPr/>
                </a:tc>
              </a:tr>
              <a:tr h="370840">
                <a:tc>
                  <a:txBody>
                    <a:bodyPr/>
                    <a:lstStyle/>
                    <a:p>
                      <a:r>
                        <a:rPr lang="en-US" sz="800" dirty="0" smtClean="0"/>
                        <a:t>Coenzyme Q</a:t>
                      </a:r>
                      <a:endParaRPr lang="en-US" sz="800" dirty="0"/>
                    </a:p>
                  </a:txBody>
                  <a:tcPr/>
                </a:tc>
                <a:tc>
                  <a:txBody>
                    <a:bodyPr/>
                    <a:lstStyle/>
                    <a:p>
                      <a:r>
                        <a:rPr lang="en-US" sz="800" dirty="0" smtClean="0"/>
                        <a:t>45</a:t>
                      </a:r>
                      <a:endParaRPr lang="en-US" sz="800" dirty="0"/>
                    </a:p>
                  </a:txBody>
                  <a:tcPr/>
                </a:tc>
                <a:tc>
                  <a:txBody>
                    <a:bodyPr/>
                    <a:lstStyle/>
                    <a:p>
                      <a:r>
                        <a:rPr lang="en-US" sz="800" dirty="0" smtClean="0"/>
                        <a:t>34</a:t>
                      </a:r>
                      <a:endParaRPr lang="en-US" sz="800" dirty="0"/>
                    </a:p>
                  </a:txBody>
                  <a:tcPr/>
                </a:tc>
              </a:tr>
              <a:tr h="370840">
                <a:tc>
                  <a:txBody>
                    <a:bodyPr/>
                    <a:lstStyle/>
                    <a:p>
                      <a:r>
                        <a:rPr lang="en-US" sz="800" dirty="0" smtClean="0"/>
                        <a:t>Magnesium</a:t>
                      </a:r>
                      <a:endParaRPr lang="en-US" sz="800" dirty="0"/>
                    </a:p>
                  </a:txBody>
                  <a:tcPr/>
                </a:tc>
                <a:tc>
                  <a:txBody>
                    <a:bodyPr/>
                    <a:lstStyle/>
                    <a:p>
                      <a:r>
                        <a:rPr lang="en-US" sz="800" dirty="0" smtClean="0"/>
                        <a:t>87</a:t>
                      </a:r>
                      <a:endParaRPr lang="en-US" sz="800" dirty="0"/>
                    </a:p>
                  </a:txBody>
                  <a:tcPr/>
                </a:tc>
                <a:tc>
                  <a:txBody>
                    <a:bodyPr/>
                    <a:lstStyle/>
                    <a:p>
                      <a:r>
                        <a:rPr lang="en-US" sz="800" dirty="0" smtClean="0"/>
                        <a:t>65</a:t>
                      </a:r>
                      <a:endParaRPr lang="en-US" sz="800" dirty="0"/>
                    </a:p>
                  </a:txBody>
                  <a:tcPr/>
                </a:tc>
              </a:tr>
              <a:tr h="370840">
                <a:tc>
                  <a:txBody>
                    <a:bodyPr/>
                    <a:lstStyle/>
                    <a:p>
                      <a:r>
                        <a:rPr lang="en-US" sz="800" dirty="0" smtClean="0"/>
                        <a:t>Nerve blocks/</a:t>
                      </a:r>
                      <a:r>
                        <a:rPr lang="en-US" sz="800" baseline="0" dirty="0" smtClean="0"/>
                        <a:t> injections</a:t>
                      </a:r>
                      <a:endParaRPr lang="en-US" sz="800" dirty="0"/>
                    </a:p>
                  </a:txBody>
                  <a:tcPr/>
                </a:tc>
                <a:tc>
                  <a:txBody>
                    <a:bodyPr/>
                    <a:lstStyle/>
                    <a:p>
                      <a:r>
                        <a:rPr lang="en-US" sz="800" dirty="0" smtClean="0"/>
                        <a:t>5</a:t>
                      </a:r>
                      <a:endParaRPr lang="en-US" sz="800" dirty="0"/>
                    </a:p>
                  </a:txBody>
                  <a:tcPr/>
                </a:tc>
                <a:tc>
                  <a:txBody>
                    <a:bodyPr/>
                    <a:lstStyle/>
                    <a:p>
                      <a:r>
                        <a:rPr lang="en-US" sz="800" dirty="0" smtClean="0"/>
                        <a:t>4</a:t>
                      </a:r>
                      <a:endParaRPr lang="en-US" sz="800" dirty="0"/>
                    </a:p>
                  </a:txBody>
                  <a:tcPr/>
                </a:tc>
              </a:tr>
              <a:tr h="370840">
                <a:tc>
                  <a:txBody>
                    <a:bodyPr/>
                    <a:lstStyle/>
                    <a:p>
                      <a:r>
                        <a:rPr lang="en-US" sz="800" dirty="0" smtClean="0"/>
                        <a:t>TENS unit (transcutaneous electrical nerve stimulator)</a:t>
                      </a:r>
                      <a:endParaRPr lang="en-US" sz="800" dirty="0"/>
                    </a:p>
                  </a:txBody>
                  <a:tcPr/>
                </a:tc>
                <a:tc>
                  <a:txBody>
                    <a:bodyPr/>
                    <a:lstStyle/>
                    <a:p>
                      <a:r>
                        <a:rPr lang="en-US" sz="800" dirty="0" smtClean="0"/>
                        <a:t>26</a:t>
                      </a:r>
                      <a:endParaRPr lang="en-US" sz="800" dirty="0"/>
                    </a:p>
                  </a:txBody>
                  <a:tcPr/>
                </a:tc>
                <a:tc>
                  <a:txBody>
                    <a:bodyPr/>
                    <a:lstStyle/>
                    <a:p>
                      <a:r>
                        <a:rPr lang="en-US" sz="800" dirty="0" smtClean="0"/>
                        <a:t>20</a:t>
                      </a:r>
                      <a:endParaRPr lang="en-US" sz="800" dirty="0"/>
                    </a:p>
                  </a:txBody>
                  <a:tcPr/>
                </a:tc>
              </a:tr>
              <a:tr h="370840">
                <a:tc>
                  <a:txBody>
                    <a:bodyPr/>
                    <a:lstStyle/>
                    <a:p>
                      <a:r>
                        <a:rPr lang="en-US" sz="800" dirty="0" smtClean="0"/>
                        <a:t>Steroids</a:t>
                      </a:r>
                      <a:endParaRPr lang="en-US" sz="800" dirty="0"/>
                    </a:p>
                  </a:txBody>
                  <a:tcPr/>
                </a:tc>
                <a:tc>
                  <a:txBody>
                    <a:bodyPr/>
                    <a:lstStyle/>
                    <a:p>
                      <a:r>
                        <a:rPr lang="en-US" sz="800" dirty="0" smtClean="0"/>
                        <a:t>21</a:t>
                      </a:r>
                      <a:endParaRPr lang="en-US" sz="800" dirty="0"/>
                    </a:p>
                  </a:txBody>
                  <a:tcPr/>
                </a:tc>
                <a:tc>
                  <a:txBody>
                    <a:bodyPr/>
                    <a:lstStyle/>
                    <a:p>
                      <a:r>
                        <a:rPr lang="en-US" sz="800" dirty="0" smtClean="0"/>
                        <a:t>16</a:t>
                      </a:r>
                      <a:endParaRPr lang="en-US" sz="800" dirty="0"/>
                    </a:p>
                  </a:txBody>
                  <a:tcPr/>
                </a:tc>
              </a:tr>
              <a:tr h="370840">
                <a:tc>
                  <a:txBody>
                    <a:bodyPr/>
                    <a:lstStyle/>
                    <a:p>
                      <a:r>
                        <a:rPr lang="en-US" sz="800" dirty="0" smtClean="0"/>
                        <a:t>Other</a:t>
                      </a:r>
                      <a:endParaRPr lang="en-US" sz="800" dirty="0"/>
                    </a:p>
                  </a:txBody>
                  <a:tcPr/>
                </a:tc>
                <a:tc>
                  <a:txBody>
                    <a:bodyPr/>
                    <a:lstStyle/>
                    <a:p>
                      <a:r>
                        <a:rPr lang="en-US" sz="800" dirty="0" smtClean="0"/>
                        <a:t>39</a:t>
                      </a:r>
                      <a:endParaRPr lang="en-US" sz="800" dirty="0"/>
                    </a:p>
                  </a:txBody>
                  <a:tcPr/>
                </a:tc>
                <a:tc>
                  <a:txBody>
                    <a:bodyPr/>
                    <a:lstStyle/>
                    <a:p>
                      <a:r>
                        <a:rPr lang="en-US" sz="800" dirty="0" smtClean="0"/>
                        <a:t>29</a:t>
                      </a:r>
                      <a:endParaRPr lang="en-US" sz="800" dirty="0"/>
                    </a:p>
                  </a:txBody>
                  <a:tcPr/>
                </a:tc>
              </a:tr>
              <a:tr h="370840">
                <a:tc>
                  <a:txBody>
                    <a:bodyPr/>
                    <a:lstStyle/>
                    <a:p>
                      <a:r>
                        <a:rPr lang="en-US" sz="800" dirty="0" smtClean="0"/>
                        <a:t>None</a:t>
                      </a:r>
                      <a:endParaRPr lang="en-US" sz="800" dirty="0"/>
                    </a:p>
                  </a:txBody>
                  <a:tcPr/>
                </a:tc>
                <a:tc>
                  <a:txBody>
                    <a:bodyPr/>
                    <a:lstStyle/>
                    <a:p>
                      <a:r>
                        <a:rPr lang="en-US" sz="800" dirty="0" smtClean="0"/>
                        <a:t>3</a:t>
                      </a:r>
                      <a:endParaRPr lang="en-US" sz="800" dirty="0"/>
                    </a:p>
                  </a:txBody>
                  <a:tcPr/>
                </a:tc>
                <a:tc>
                  <a:txBody>
                    <a:bodyPr/>
                    <a:lstStyle/>
                    <a:p>
                      <a:r>
                        <a:rPr lang="en-US" sz="800" smtClean="0"/>
                        <a:t>2</a:t>
                      </a:r>
                      <a:endParaRPr lang="en-US" sz="8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57</a:t>
            </a:fld>
            <a:endParaRPr lang="en-US"/>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331127047"/>
              </p:ext>
            </p:extLst>
          </p:nvPr>
        </p:nvGraphicFramePr>
        <p:xfrm>
          <a:off x="457200" y="2209806"/>
          <a:ext cx="4040187" cy="4495790"/>
        </p:xfrm>
        <a:graphic>
          <a:graphicData uri="http://schemas.openxmlformats.org/drawingml/2006/table">
            <a:tbl>
              <a:tblPr firstRow="1" bandRow="1">
                <a:tableStyleId>{073A0DAA-6AF3-43AB-8588-CEC1D06C72B9}</a:tableStyleId>
              </a:tblPr>
              <a:tblGrid>
                <a:gridCol w="1752600"/>
                <a:gridCol w="1219200"/>
                <a:gridCol w="1068387"/>
              </a:tblGrid>
              <a:tr h="345830">
                <a:tc>
                  <a:txBody>
                    <a:bodyPr/>
                    <a:lstStyle/>
                    <a:p>
                      <a:r>
                        <a:rPr lang="en-US" sz="800" dirty="0" smtClean="0"/>
                        <a:t>Treatment</a:t>
                      </a:r>
                      <a:endParaRPr lang="en-US" sz="800" dirty="0"/>
                    </a:p>
                  </a:txBody>
                  <a:tcPr/>
                </a:tc>
                <a:tc>
                  <a:txBody>
                    <a:bodyPr/>
                    <a:lstStyle/>
                    <a:p>
                      <a:r>
                        <a:rPr lang="en-US" sz="800" dirty="0" smtClean="0"/>
                        <a:t>Number (n=133)</a:t>
                      </a:r>
                      <a:endParaRPr lang="en-US" sz="800" dirty="0"/>
                    </a:p>
                  </a:txBody>
                  <a:tcPr/>
                </a:tc>
                <a:tc>
                  <a:txBody>
                    <a:bodyPr/>
                    <a:lstStyle/>
                    <a:p>
                      <a:r>
                        <a:rPr lang="en-US" sz="800" dirty="0" smtClean="0"/>
                        <a:t>Percent</a:t>
                      </a:r>
                      <a:endParaRPr lang="en-US" sz="800" dirty="0"/>
                    </a:p>
                  </a:txBody>
                  <a:tcPr/>
                </a:tc>
              </a:tr>
              <a:tr h="345830">
                <a:tc>
                  <a:txBody>
                    <a:bodyPr/>
                    <a:lstStyle/>
                    <a:p>
                      <a:r>
                        <a:rPr lang="en-US" sz="800" dirty="0" smtClean="0"/>
                        <a:t>Opioids (such as methadone, </a:t>
                      </a:r>
                      <a:r>
                        <a:rPr lang="en-US" sz="800" dirty="0" err="1" smtClean="0"/>
                        <a:t>vicodin</a:t>
                      </a:r>
                      <a:r>
                        <a:rPr lang="en-US" sz="800" dirty="0" smtClean="0"/>
                        <a:t>, </a:t>
                      </a:r>
                      <a:r>
                        <a:rPr lang="en-US" sz="800" dirty="0" err="1" smtClean="0"/>
                        <a:t>oxycontin</a:t>
                      </a:r>
                      <a:r>
                        <a:rPr lang="en-US" sz="800" dirty="0" smtClean="0"/>
                        <a:t>, </a:t>
                      </a:r>
                      <a:r>
                        <a:rPr lang="en-US" sz="800" dirty="0" err="1" smtClean="0"/>
                        <a:t>etc</a:t>
                      </a:r>
                      <a:r>
                        <a:rPr lang="en-US" sz="800" dirty="0" smtClean="0"/>
                        <a:t>)</a:t>
                      </a:r>
                      <a:endParaRPr lang="en-US" sz="800" dirty="0"/>
                    </a:p>
                  </a:txBody>
                  <a:tcPr/>
                </a:tc>
                <a:tc>
                  <a:txBody>
                    <a:bodyPr/>
                    <a:lstStyle/>
                    <a:p>
                      <a:r>
                        <a:rPr lang="en-US" sz="800" dirty="0" smtClean="0"/>
                        <a:t>33</a:t>
                      </a:r>
                      <a:endParaRPr lang="en-US" sz="800" dirty="0"/>
                    </a:p>
                  </a:txBody>
                  <a:tcPr/>
                </a:tc>
                <a:tc>
                  <a:txBody>
                    <a:bodyPr/>
                    <a:lstStyle/>
                    <a:p>
                      <a:r>
                        <a:rPr lang="en-US" sz="800" dirty="0" smtClean="0"/>
                        <a:t>25</a:t>
                      </a:r>
                      <a:endParaRPr lang="en-US" sz="800" dirty="0"/>
                    </a:p>
                  </a:txBody>
                  <a:tcPr/>
                </a:tc>
              </a:tr>
              <a:tr h="345830">
                <a:tc>
                  <a:txBody>
                    <a:bodyPr/>
                    <a:lstStyle/>
                    <a:p>
                      <a:r>
                        <a:rPr lang="en-US" sz="800" dirty="0" smtClean="0"/>
                        <a:t>NSAIDS (Advil, ibuprofen, aspirin, Celebrex,</a:t>
                      </a:r>
                      <a:r>
                        <a:rPr lang="en-US" sz="800" baseline="0" dirty="0" smtClean="0"/>
                        <a:t> </a:t>
                      </a:r>
                      <a:r>
                        <a:rPr lang="en-US" sz="800" baseline="0" dirty="0" err="1" smtClean="0"/>
                        <a:t>etc</a:t>
                      </a:r>
                      <a:r>
                        <a:rPr lang="en-US" sz="800" baseline="0" dirty="0" smtClean="0"/>
                        <a:t>)</a:t>
                      </a:r>
                      <a:endParaRPr lang="en-US" sz="800" dirty="0"/>
                    </a:p>
                  </a:txBody>
                  <a:tcPr/>
                </a:tc>
                <a:tc>
                  <a:txBody>
                    <a:bodyPr/>
                    <a:lstStyle/>
                    <a:p>
                      <a:r>
                        <a:rPr lang="en-US" sz="800" dirty="0" smtClean="0"/>
                        <a:t>65</a:t>
                      </a:r>
                      <a:endParaRPr lang="en-US" sz="800" dirty="0"/>
                    </a:p>
                  </a:txBody>
                  <a:tcPr/>
                </a:tc>
                <a:tc>
                  <a:txBody>
                    <a:bodyPr/>
                    <a:lstStyle/>
                    <a:p>
                      <a:r>
                        <a:rPr lang="en-US" sz="800" dirty="0" smtClean="0"/>
                        <a:t>49</a:t>
                      </a:r>
                      <a:endParaRPr lang="en-US" sz="800" dirty="0"/>
                    </a:p>
                  </a:txBody>
                  <a:tcPr/>
                </a:tc>
              </a:tr>
              <a:tr h="345830">
                <a:tc>
                  <a:txBody>
                    <a:bodyPr/>
                    <a:lstStyle/>
                    <a:p>
                      <a:r>
                        <a:rPr lang="en-US" sz="800" dirty="0" smtClean="0"/>
                        <a:t>Tramadol</a:t>
                      </a:r>
                      <a:endParaRPr lang="en-US" sz="800" dirty="0"/>
                    </a:p>
                  </a:txBody>
                  <a:tcPr/>
                </a:tc>
                <a:tc>
                  <a:txBody>
                    <a:bodyPr/>
                    <a:lstStyle/>
                    <a:p>
                      <a:r>
                        <a:rPr lang="en-US" sz="800" dirty="0" smtClean="0"/>
                        <a:t>25</a:t>
                      </a:r>
                      <a:endParaRPr lang="en-US" sz="800" dirty="0"/>
                    </a:p>
                  </a:txBody>
                  <a:tcPr/>
                </a:tc>
                <a:tc>
                  <a:txBody>
                    <a:bodyPr/>
                    <a:lstStyle/>
                    <a:p>
                      <a:r>
                        <a:rPr lang="en-US" sz="800" dirty="0" smtClean="0"/>
                        <a:t>19</a:t>
                      </a:r>
                      <a:endParaRPr lang="en-US" sz="800" dirty="0"/>
                    </a:p>
                  </a:txBody>
                  <a:tcPr/>
                </a:tc>
              </a:tr>
              <a:tr h="345830">
                <a:tc>
                  <a:txBody>
                    <a:bodyPr/>
                    <a:lstStyle/>
                    <a:p>
                      <a:r>
                        <a:rPr lang="en-US" sz="800" dirty="0" smtClean="0"/>
                        <a:t>Neurontin or </a:t>
                      </a:r>
                      <a:r>
                        <a:rPr lang="en-US" sz="800" dirty="0" err="1" smtClean="0"/>
                        <a:t>Lyrica</a:t>
                      </a:r>
                      <a:endParaRPr lang="en-US" sz="800" dirty="0"/>
                    </a:p>
                  </a:txBody>
                  <a:tcPr/>
                </a:tc>
                <a:tc>
                  <a:txBody>
                    <a:bodyPr/>
                    <a:lstStyle/>
                    <a:p>
                      <a:r>
                        <a:rPr lang="en-US" sz="800" dirty="0" smtClean="0"/>
                        <a:t>19</a:t>
                      </a:r>
                      <a:endParaRPr lang="en-US" sz="800" dirty="0"/>
                    </a:p>
                  </a:txBody>
                  <a:tcPr/>
                </a:tc>
                <a:tc>
                  <a:txBody>
                    <a:bodyPr/>
                    <a:lstStyle/>
                    <a:p>
                      <a:r>
                        <a:rPr lang="en-US" sz="800" dirty="0" smtClean="0"/>
                        <a:t>14</a:t>
                      </a:r>
                      <a:endParaRPr lang="en-US" sz="800" dirty="0"/>
                    </a:p>
                  </a:txBody>
                  <a:tcPr/>
                </a:tc>
              </a:tr>
              <a:tr h="345830">
                <a:tc>
                  <a:txBody>
                    <a:bodyPr/>
                    <a:lstStyle/>
                    <a:p>
                      <a:r>
                        <a:rPr lang="en-US" sz="800" dirty="0" smtClean="0"/>
                        <a:t>Antidepressants</a:t>
                      </a:r>
                      <a:endParaRPr lang="en-US" sz="800" dirty="0"/>
                    </a:p>
                  </a:txBody>
                  <a:tcPr/>
                </a:tc>
                <a:tc>
                  <a:txBody>
                    <a:bodyPr/>
                    <a:lstStyle/>
                    <a:p>
                      <a:r>
                        <a:rPr lang="en-US" sz="800" dirty="0" smtClean="0"/>
                        <a:t>32</a:t>
                      </a:r>
                      <a:endParaRPr lang="en-US" sz="800" dirty="0"/>
                    </a:p>
                  </a:txBody>
                  <a:tcPr/>
                </a:tc>
                <a:tc>
                  <a:txBody>
                    <a:bodyPr/>
                    <a:lstStyle/>
                    <a:p>
                      <a:r>
                        <a:rPr lang="en-US" sz="800" dirty="0" smtClean="0"/>
                        <a:t>24</a:t>
                      </a:r>
                      <a:endParaRPr lang="en-US" sz="800" dirty="0"/>
                    </a:p>
                  </a:txBody>
                  <a:tcPr/>
                </a:tc>
              </a:tr>
              <a:tr h="345830">
                <a:tc>
                  <a:txBody>
                    <a:bodyPr/>
                    <a:lstStyle/>
                    <a:p>
                      <a:r>
                        <a:rPr lang="en-US" sz="800" dirty="0" smtClean="0"/>
                        <a:t>Massage</a:t>
                      </a:r>
                      <a:endParaRPr lang="en-US" sz="800" dirty="0"/>
                    </a:p>
                  </a:txBody>
                  <a:tcPr/>
                </a:tc>
                <a:tc>
                  <a:txBody>
                    <a:bodyPr/>
                    <a:lstStyle/>
                    <a:p>
                      <a:r>
                        <a:rPr lang="en-US" sz="800" dirty="0" smtClean="0"/>
                        <a:t>56</a:t>
                      </a:r>
                      <a:endParaRPr lang="en-US" sz="800" dirty="0"/>
                    </a:p>
                  </a:txBody>
                  <a:tcPr/>
                </a:tc>
                <a:tc>
                  <a:txBody>
                    <a:bodyPr/>
                    <a:lstStyle/>
                    <a:p>
                      <a:r>
                        <a:rPr lang="en-US" sz="800" dirty="0" smtClean="0"/>
                        <a:t>42</a:t>
                      </a:r>
                      <a:endParaRPr lang="en-US" sz="800" dirty="0"/>
                    </a:p>
                  </a:txBody>
                  <a:tcPr/>
                </a:tc>
              </a:tr>
              <a:tr h="345830">
                <a:tc>
                  <a:txBody>
                    <a:bodyPr/>
                    <a:lstStyle/>
                    <a:p>
                      <a:r>
                        <a:rPr lang="en-US" sz="800" dirty="0" smtClean="0"/>
                        <a:t>Acupuncture</a:t>
                      </a:r>
                      <a:endParaRPr lang="en-US" sz="800" dirty="0"/>
                    </a:p>
                  </a:txBody>
                  <a:tcPr/>
                </a:tc>
                <a:tc>
                  <a:txBody>
                    <a:bodyPr/>
                    <a:lstStyle/>
                    <a:p>
                      <a:r>
                        <a:rPr lang="en-US" sz="800" dirty="0" smtClean="0"/>
                        <a:t>41</a:t>
                      </a:r>
                      <a:endParaRPr lang="en-US" sz="800" dirty="0"/>
                    </a:p>
                  </a:txBody>
                  <a:tcPr/>
                </a:tc>
                <a:tc>
                  <a:txBody>
                    <a:bodyPr/>
                    <a:lstStyle/>
                    <a:p>
                      <a:r>
                        <a:rPr lang="en-US" sz="800" dirty="0" smtClean="0"/>
                        <a:t>31</a:t>
                      </a:r>
                      <a:endParaRPr lang="en-US" sz="800" dirty="0"/>
                    </a:p>
                  </a:txBody>
                  <a:tcPr/>
                </a:tc>
              </a:tr>
              <a:tr h="345830">
                <a:tc>
                  <a:txBody>
                    <a:bodyPr/>
                    <a:lstStyle/>
                    <a:p>
                      <a:r>
                        <a:rPr lang="en-US" sz="800" dirty="0" smtClean="0"/>
                        <a:t>Physical Therapy</a:t>
                      </a:r>
                      <a:endParaRPr lang="en-US" sz="800" dirty="0"/>
                    </a:p>
                  </a:txBody>
                  <a:tcPr/>
                </a:tc>
                <a:tc>
                  <a:txBody>
                    <a:bodyPr/>
                    <a:lstStyle/>
                    <a:p>
                      <a:r>
                        <a:rPr lang="en-US" sz="800" dirty="0" smtClean="0"/>
                        <a:t>52</a:t>
                      </a:r>
                      <a:endParaRPr lang="en-US" sz="800" dirty="0"/>
                    </a:p>
                  </a:txBody>
                  <a:tcPr/>
                </a:tc>
                <a:tc>
                  <a:txBody>
                    <a:bodyPr/>
                    <a:lstStyle/>
                    <a:p>
                      <a:r>
                        <a:rPr lang="en-US" sz="800" dirty="0" smtClean="0"/>
                        <a:t>39</a:t>
                      </a:r>
                      <a:endParaRPr lang="en-US" sz="800" dirty="0"/>
                    </a:p>
                  </a:txBody>
                  <a:tcPr/>
                </a:tc>
              </a:tr>
              <a:tr h="345830">
                <a:tc>
                  <a:txBody>
                    <a:bodyPr/>
                    <a:lstStyle/>
                    <a:p>
                      <a:r>
                        <a:rPr lang="en-US" sz="800" dirty="0" smtClean="0"/>
                        <a:t>Heat</a:t>
                      </a:r>
                      <a:endParaRPr lang="en-US" sz="800" dirty="0"/>
                    </a:p>
                  </a:txBody>
                  <a:tcPr/>
                </a:tc>
                <a:tc>
                  <a:txBody>
                    <a:bodyPr/>
                    <a:lstStyle/>
                    <a:p>
                      <a:r>
                        <a:rPr lang="en-US" sz="800" dirty="0" smtClean="0"/>
                        <a:t>77</a:t>
                      </a:r>
                      <a:endParaRPr lang="en-US" sz="800" dirty="0"/>
                    </a:p>
                  </a:txBody>
                  <a:tcPr/>
                </a:tc>
                <a:tc>
                  <a:txBody>
                    <a:bodyPr/>
                    <a:lstStyle/>
                    <a:p>
                      <a:r>
                        <a:rPr lang="en-US" sz="800" dirty="0" smtClean="0"/>
                        <a:t>58</a:t>
                      </a:r>
                      <a:endParaRPr lang="en-US" sz="800" dirty="0"/>
                    </a:p>
                  </a:txBody>
                  <a:tcPr/>
                </a:tc>
              </a:tr>
              <a:tr h="345830">
                <a:tc>
                  <a:txBody>
                    <a:bodyPr/>
                    <a:lstStyle/>
                    <a:p>
                      <a:r>
                        <a:rPr lang="en-US" sz="800" dirty="0" smtClean="0"/>
                        <a:t>Ice</a:t>
                      </a:r>
                      <a:endParaRPr lang="en-US" sz="800" dirty="0"/>
                    </a:p>
                  </a:txBody>
                  <a:tcPr/>
                </a:tc>
                <a:tc>
                  <a:txBody>
                    <a:bodyPr/>
                    <a:lstStyle/>
                    <a:p>
                      <a:r>
                        <a:rPr lang="en-US" sz="800" dirty="0" smtClean="0"/>
                        <a:t>67</a:t>
                      </a:r>
                      <a:endParaRPr lang="en-US" sz="800" dirty="0"/>
                    </a:p>
                  </a:txBody>
                  <a:tcPr/>
                </a:tc>
                <a:tc>
                  <a:txBody>
                    <a:bodyPr/>
                    <a:lstStyle/>
                    <a:p>
                      <a:r>
                        <a:rPr lang="en-US" sz="800" dirty="0" smtClean="0"/>
                        <a:t>50</a:t>
                      </a:r>
                      <a:endParaRPr lang="en-US" sz="800" dirty="0"/>
                    </a:p>
                  </a:txBody>
                  <a:tcPr/>
                </a:tc>
              </a:tr>
              <a:tr h="345830">
                <a:tc>
                  <a:txBody>
                    <a:bodyPr/>
                    <a:lstStyle/>
                    <a:p>
                      <a:r>
                        <a:rPr lang="en-US" sz="800" dirty="0" smtClean="0"/>
                        <a:t>Topical menthols (</a:t>
                      </a:r>
                      <a:r>
                        <a:rPr lang="en-US" sz="800" dirty="0" err="1" smtClean="0"/>
                        <a:t>Bengay</a:t>
                      </a:r>
                      <a:r>
                        <a:rPr lang="en-US" sz="800" dirty="0" smtClean="0"/>
                        <a:t>, Tiger balm, etc.)</a:t>
                      </a:r>
                      <a:endParaRPr lang="en-US" sz="800" dirty="0"/>
                    </a:p>
                  </a:txBody>
                  <a:tcPr/>
                </a:tc>
                <a:tc>
                  <a:txBody>
                    <a:bodyPr/>
                    <a:lstStyle/>
                    <a:p>
                      <a:r>
                        <a:rPr lang="en-US" sz="800" dirty="0" smtClean="0"/>
                        <a:t>34</a:t>
                      </a:r>
                      <a:endParaRPr lang="en-US" sz="800" dirty="0"/>
                    </a:p>
                  </a:txBody>
                  <a:tcPr/>
                </a:tc>
                <a:tc>
                  <a:txBody>
                    <a:bodyPr/>
                    <a:lstStyle/>
                    <a:p>
                      <a:r>
                        <a:rPr lang="en-US" sz="800" dirty="0" smtClean="0"/>
                        <a:t>26</a:t>
                      </a:r>
                      <a:endParaRPr lang="en-US" sz="800" dirty="0"/>
                    </a:p>
                  </a:txBody>
                  <a:tcPr/>
                </a:tc>
              </a:tr>
              <a:tr h="345830">
                <a:tc>
                  <a:txBody>
                    <a:bodyPr/>
                    <a:lstStyle/>
                    <a:p>
                      <a:r>
                        <a:rPr lang="en-US" sz="800" dirty="0" smtClean="0"/>
                        <a:t>Topical NSAIDS (</a:t>
                      </a:r>
                      <a:r>
                        <a:rPr lang="en-US" sz="800" dirty="0" err="1" smtClean="0"/>
                        <a:t>Voltaren</a:t>
                      </a:r>
                      <a:r>
                        <a:rPr lang="en-US" sz="800" dirty="0" smtClean="0"/>
                        <a:t> gel, </a:t>
                      </a:r>
                      <a:r>
                        <a:rPr lang="en-US" sz="800" dirty="0" err="1" smtClean="0"/>
                        <a:t>etc</a:t>
                      </a:r>
                      <a:r>
                        <a:rPr lang="en-US" sz="800" dirty="0" smtClean="0"/>
                        <a:t>)</a:t>
                      </a:r>
                      <a:endParaRPr lang="en-US" sz="800" dirty="0"/>
                    </a:p>
                  </a:txBody>
                  <a:tcPr/>
                </a:tc>
                <a:tc>
                  <a:txBody>
                    <a:bodyPr/>
                    <a:lstStyle/>
                    <a:p>
                      <a:r>
                        <a:rPr lang="en-US" sz="800" dirty="0" smtClean="0"/>
                        <a:t>20</a:t>
                      </a:r>
                      <a:endParaRPr lang="en-US" sz="800" dirty="0"/>
                    </a:p>
                  </a:txBody>
                  <a:tcPr/>
                </a:tc>
                <a:tc>
                  <a:txBody>
                    <a:bodyPr/>
                    <a:lstStyle/>
                    <a:p>
                      <a:r>
                        <a:rPr lang="en-US" sz="800" dirty="0" smtClean="0"/>
                        <a:t>15</a:t>
                      </a:r>
                      <a:endParaRPr lang="en-US" sz="800" dirty="0"/>
                    </a:p>
                  </a:txBody>
                  <a:tcPr/>
                </a:tc>
              </a:tr>
            </a:tbl>
          </a:graphicData>
        </a:graphic>
      </p:graphicFrame>
    </p:spTree>
    <p:extLst>
      <p:ext uri="{BB962C8B-B14F-4D97-AF65-F5344CB8AC3E}">
        <p14:creationId xmlns:p14="http://schemas.microsoft.com/office/powerpoint/2010/main" val="2430046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Treatments</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Which treatments have helped you AT ALL? (Check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731462389"/>
              </p:ext>
            </p:extLst>
          </p:nvPr>
        </p:nvGraphicFramePr>
        <p:xfrm>
          <a:off x="457200" y="2148624"/>
          <a:ext cx="4040188" cy="4699677"/>
        </p:xfrm>
        <a:graphic>
          <a:graphicData uri="http://schemas.openxmlformats.org/drawingml/2006/table">
            <a:tbl>
              <a:tblPr firstRow="1" bandRow="1">
                <a:tableStyleId>{073A0DAA-6AF3-43AB-8588-CEC1D06C72B9}</a:tableStyleId>
              </a:tblPr>
              <a:tblGrid>
                <a:gridCol w="1010047"/>
                <a:gridCol w="1199753"/>
                <a:gridCol w="990600"/>
                <a:gridCol w="839788"/>
              </a:tblGrid>
              <a:tr h="448213">
                <a:tc>
                  <a:txBody>
                    <a:bodyPr/>
                    <a:lstStyle/>
                    <a:p>
                      <a:r>
                        <a:rPr lang="en-US" sz="800" dirty="0" smtClean="0"/>
                        <a:t>Treatment</a:t>
                      </a:r>
                      <a:endParaRPr lang="en-US" sz="800" dirty="0"/>
                    </a:p>
                  </a:txBody>
                  <a:tcPr/>
                </a:tc>
                <a:tc>
                  <a:txBody>
                    <a:bodyPr/>
                    <a:lstStyle/>
                    <a:p>
                      <a:r>
                        <a:rPr lang="en-US" sz="800" dirty="0" smtClean="0"/>
                        <a:t>Number who found the treatment helpful</a:t>
                      </a:r>
                      <a:endParaRPr lang="en-US" sz="800" dirty="0"/>
                    </a:p>
                  </a:txBody>
                  <a:tcPr/>
                </a:tc>
                <a:tc>
                  <a:txBody>
                    <a:bodyPr/>
                    <a:lstStyle/>
                    <a:p>
                      <a:r>
                        <a:rPr lang="en-US" sz="800" dirty="0" smtClean="0"/>
                        <a:t>Number who tried the treatment</a:t>
                      </a:r>
                      <a:endParaRPr lang="en-US" sz="800" dirty="0"/>
                    </a:p>
                  </a:txBody>
                  <a:tcPr/>
                </a:tc>
                <a:tc>
                  <a:txBody>
                    <a:bodyPr/>
                    <a:lstStyle/>
                    <a:p>
                      <a:r>
                        <a:rPr lang="en-US" sz="800" dirty="0" smtClean="0"/>
                        <a:t>Percent</a:t>
                      </a:r>
                      <a:endParaRPr lang="en-US" sz="800" dirty="0"/>
                    </a:p>
                  </a:txBody>
                  <a:tcPr/>
                </a:tc>
              </a:tr>
              <a:tr h="567736">
                <a:tc>
                  <a:txBody>
                    <a:bodyPr/>
                    <a:lstStyle/>
                    <a:p>
                      <a:r>
                        <a:rPr lang="en-US" sz="800" dirty="0" smtClean="0"/>
                        <a:t>Opioids (such as methadone, </a:t>
                      </a:r>
                      <a:r>
                        <a:rPr lang="en-US" sz="800" dirty="0" err="1" smtClean="0"/>
                        <a:t>vicodin</a:t>
                      </a:r>
                      <a:r>
                        <a:rPr lang="en-US" sz="800" dirty="0" smtClean="0"/>
                        <a:t>, </a:t>
                      </a:r>
                      <a:r>
                        <a:rPr lang="en-US" sz="800" dirty="0" err="1" smtClean="0"/>
                        <a:t>oxycontin</a:t>
                      </a:r>
                      <a:r>
                        <a:rPr lang="en-US" sz="800" dirty="0" smtClean="0"/>
                        <a:t>, </a:t>
                      </a:r>
                      <a:r>
                        <a:rPr lang="en-US" sz="800" dirty="0" err="1" smtClean="0"/>
                        <a:t>etc</a:t>
                      </a:r>
                      <a:r>
                        <a:rPr lang="en-US" sz="800" dirty="0" smtClean="0"/>
                        <a:t>)</a:t>
                      </a:r>
                      <a:endParaRPr lang="en-US" sz="800" dirty="0"/>
                    </a:p>
                  </a:txBody>
                  <a:tcPr/>
                </a:tc>
                <a:tc>
                  <a:txBody>
                    <a:bodyPr/>
                    <a:lstStyle/>
                    <a:p>
                      <a:r>
                        <a:rPr lang="en-US" sz="800" dirty="0" smtClean="0"/>
                        <a:t>23</a:t>
                      </a:r>
                      <a:endParaRPr lang="en-US" sz="800" dirty="0"/>
                    </a:p>
                  </a:txBody>
                  <a:tcPr/>
                </a:tc>
                <a:tc>
                  <a:txBody>
                    <a:bodyPr/>
                    <a:lstStyle/>
                    <a:p>
                      <a:r>
                        <a:rPr lang="en-US" sz="800" dirty="0" smtClean="0"/>
                        <a:t>33</a:t>
                      </a:r>
                      <a:endParaRPr lang="en-US" sz="800" dirty="0"/>
                    </a:p>
                  </a:txBody>
                  <a:tcPr/>
                </a:tc>
                <a:tc>
                  <a:txBody>
                    <a:bodyPr/>
                    <a:lstStyle/>
                    <a:p>
                      <a:r>
                        <a:rPr lang="en-US" sz="800" dirty="0" smtClean="0"/>
                        <a:t>70</a:t>
                      </a:r>
                      <a:endParaRPr lang="en-US" sz="800" dirty="0"/>
                    </a:p>
                  </a:txBody>
                  <a:tcPr/>
                </a:tc>
              </a:tr>
              <a:tr h="448213">
                <a:tc>
                  <a:txBody>
                    <a:bodyPr/>
                    <a:lstStyle/>
                    <a:p>
                      <a:r>
                        <a:rPr lang="en-US" sz="800" dirty="0" smtClean="0"/>
                        <a:t>NSAIDS (Advil, ibuprofen, aspirin, Celebrex,</a:t>
                      </a:r>
                      <a:r>
                        <a:rPr lang="en-US" sz="800" baseline="0" dirty="0" smtClean="0"/>
                        <a:t> </a:t>
                      </a:r>
                      <a:r>
                        <a:rPr lang="en-US" sz="800" baseline="0" dirty="0" err="1" smtClean="0"/>
                        <a:t>etc</a:t>
                      </a:r>
                      <a:r>
                        <a:rPr lang="en-US" sz="800" baseline="0" dirty="0" smtClean="0"/>
                        <a:t>)</a:t>
                      </a:r>
                      <a:endParaRPr lang="en-US" sz="800" dirty="0"/>
                    </a:p>
                  </a:txBody>
                  <a:tcPr/>
                </a:tc>
                <a:tc>
                  <a:txBody>
                    <a:bodyPr/>
                    <a:lstStyle/>
                    <a:p>
                      <a:r>
                        <a:rPr lang="en-US" sz="800" dirty="0" smtClean="0"/>
                        <a:t>18</a:t>
                      </a:r>
                      <a:endParaRPr lang="en-US" sz="800" dirty="0"/>
                    </a:p>
                  </a:txBody>
                  <a:tcPr/>
                </a:tc>
                <a:tc>
                  <a:txBody>
                    <a:bodyPr/>
                    <a:lstStyle/>
                    <a:p>
                      <a:r>
                        <a:rPr lang="en-US" sz="800" dirty="0" smtClean="0"/>
                        <a:t>65</a:t>
                      </a:r>
                      <a:endParaRPr lang="en-US" sz="800" dirty="0"/>
                    </a:p>
                  </a:txBody>
                  <a:tcPr/>
                </a:tc>
                <a:tc>
                  <a:txBody>
                    <a:bodyPr/>
                    <a:lstStyle/>
                    <a:p>
                      <a:r>
                        <a:rPr lang="en-US" sz="800" dirty="0" smtClean="0"/>
                        <a:t>28</a:t>
                      </a:r>
                      <a:endParaRPr lang="en-US" sz="800" dirty="0"/>
                    </a:p>
                  </a:txBody>
                  <a:tcPr/>
                </a:tc>
              </a:tr>
              <a:tr h="302833">
                <a:tc>
                  <a:txBody>
                    <a:bodyPr/>
                    <a:lstStyle/>
                    <a:p>
                      <a:r>
                        <a:rPr lang="en-US" sz="800" dirty="0" smtClean="0"/>
                        <a:t>Tramadol</a:t>
                      </a:r>
                      <a:endParaRPr lang="en-US" sz="800" dirty="0"/>
                    </a:p>
                  </a:txBody>
                  <a:tcPr/>
                </a:tc>
                <a:tc>
                  <a:txBody>
                    <a:bodyPr/>
                    <a:lstStyle/>
                    <a:p>
                      <a:r>
                        <a:rPr lang="en-US" sz="800" dirty="0" smtClean="0"/>
                        <a:t>10 </a:t>
                      </a:r>
                      <a:endParaRPr lang="en-US" sz="800" dirty="0"/>
                    </a:p>
                  </a:txBody>
                  <a:tcPr/>
                </a:tc>
                <a:tc>
                  <a:txBody>
                    <a:bodyPr/>
                    <a:lstStyle/>
                    <a:p>
                      <a:r>
                        <a:rPr lang="en-US" sz="800" dirty="0" smtClean="0"/>
                        <a:t>25</a:t>
                      </a:r>
                      <a:endParaRPr lang="en-US" sz="800" dirty="0"/>
                    </a:p>
                  </a:txBody>
                  <a:tcPr/>
                </a:tc>
                <a:tc>
                  <a:txBody>
                    <a:bodyPr/>
                    <a:lstStyle/>
                    <a:p>
                      <a:r>
                        <a:rPr lang="en-US" sz="800" dirty="0" smtClean="0"/>
                        <a:t>40</a:t>
                      </a:r>
                      <a:endParaRPr lang="en-US" sz="800" dirty="0"/>
                    </a:p>
                  </a:txBody>
                  <a:tcPr/>
                </a:tc>
              </a:tr>
              <a:tr h="302833">
                <a:tc>
                  <a:txBody>
                    <a:bodyPr/>
                    <a:lstStyle/>
                    <a:p>
                      <a:r>
                        <a:rPr lang="en-US" sz="800" dirty="0" smtClean="0"/>
                        <a:t>Neurontin or </a:t>
                      </a:r>
                      <a:r>
                        <a:rPr lang="en-US" sz="800" dirty="0" err="1" smtClean="0"/>
                        <a:t>Lyrica</a:t>
                      </a:r>
                      <a:endParaRPr lang="en-US" sz="800" dirty="0"/>
                    </a:p>
                  </a:txBody>
                  <a:tcPr/>
                </a:tc>
                <a:tc>
                  <a:txBody>
                    <a:bodyPr/>
                    <a:lstStyle/>
                    <a:p>
                      <a:r>
                        <a:rPr lang="en-US" sz="800" dirty="0" smtClean="0"/>
                        <a:t>7</a:t>
                      </a:r>
                      <a:endParaRPr lang="en-US" sz="800" dirty="0"/>
                    </a:p>
                  </a:txBody>
                  <a:tcPr/>
                </a:tc>
                <a:tc>
                  <a:txBody>
                    <a:bodyPr/>
                    <a:lstStyle/>
                    <a:p>
                      <a:r>
                        <a:rPr lang="en-US" sz="800" dirty="0" smtClean="0"/>
                        <a:t>19</a:t>
                      </a:r>
                      <a:endParaRPr lang="en-US" sz="800" dirty="0"/>
                    </a:p>
                  </a:txBody>
                  <a:tcPr/>
                </a:tc>
                <a:tc>
                  <a:txBody>
                    <a:bodyPr/>
                    <a:lstStyle/>
                    <a:p>
                      <a:r>
                        <a:rPr lang="en-US" sz="800" dirty="0" smtClean="0"/>
                        <a:t>37</a:t>
                      </a:r>
                      <a:endParaRPr lang="en-US" sz="800" dirty="0"/>
                    </a:p>
                  </a:txBody>
                  <a:tcPr/>
                </a:tc>
              </a:tr>
              <a:tr h="302833">
                <a:tc>
                  <a:txBody>
                    <a:bodyPr/>
                    <a:lstStyle/>
                    <a:p>
                      <a:r>
                        <a:rPr lang="en-US" sz="800" dirty="0" smtClean="0"/>
                        <a:t>Antidepressants</a:t>
                      </a:r>
                      <a:endParaRPr lang="en-US" sz="800" dirty="0"/>
                    </a:p>
                  </a:txBody>
                  <a:tcPr/>
                </a:tc>
                <a:tc>
                  <a:txBody>
                    <a:bodyPr/>
                    <a:lstStyle/>
                    <a:p>
                      <a:r>
                        <a:rPr lang="en-US" sz="800" dirty="0" smtClean="0"/>
                        <a:t>12</a:t>
                      </a:r>
                      <a:endParaRPr lang="en-US" sz="800" dirty="0"/>
                    </a:p>
                  </a:txBody>
                  <a:tcPr/>
                </a:tc>
                <a:tc>
                  <a:txBody>
                    <a:bodyPr/>
                    <a:lstStyle/>
                    <a:p>
                      <a:r>
                        <a:rPr lang="en-US" sz="800" dirty="0" smtClean="0"/>
                        <a:t>32</a:t>
                      </a:r>
                      <a:endParaRPr lang="en-US" sz="800" dirty="0"/>
                    </a:p>
                  </a:txBody>
                  <a:tcPr/>
                </a:tc>
                <a:tc>
                  <a:txBody>
                    <a:bodyPr/>
                    <a:lstStyle/>
                    <a:p>
                      <a:r>
                        <a:rPr lang="en-US" sz="800" dirty="0" smtClean="0"/>
                        <a:t>37</a:t>
                      </a:r>
                      <a:endParaRPr lang="en-US" sz="800" dirty="0"/>
                    </a:p>
                  </a:txBody>
                  <a:tcPr/>
                </a:tc>
              </a:tr>
              <a:tr h="302833">
                <a:tc>
                  <a:txBody>
                    <a:bodyPr/>
                    <a:lstStyle/>
                    <a:p>
                      <a:r>
                        <a:rPr lang="en-US" sz="800" dirty="0" smtClean="0"/>
                        <a:t>Massage</a:t>
                      </a:r>
                      <a:endParaRPr lang="en-US" sz="800" dirty="0"/>
                    </a:p>
                  </a:txBody>
                  <a:tcPr/>
                </a:tc>
                <a:tc>
                  <a:txBody>
                    <a:bodyPr/>
                    <a:lstStyle/>
                    <a:p>
                      <a:r>
                        <a:rPr lang="en-US" sz="800" dirty="0" smtClean="0"/>
                        <a:t>39</a:t>
                      </a:r>
                      <a:endParaRPr lang="en-US" sz="800" dirty="0"/>
                    </a:p>
                  </a:txBody>
                  <a:tcPr/>
                </a:tc>
                <a:tc>
                  <a:txBody>
                    <a:bodyPr/>
                    <a:lstStyle/>
                    <a:p>
                      <a:r>
                        <a:rPr lang="en-US" sz="800" dirty="0" smtClean="0"/>
                        <a:t>56</a:t>
                      </a:r>
                      <a:endParaRPr lang="en-US" sz="800" dirty="0"/>
                    </a:p>
                  </a:txBody>
                  <a:tcPr/>
                </a:tc>
                <a:tc>
                  <a:txBody>
                    <a:bodyPr/>
                    <a:lstStyle/>
                    <a:p>
                      <a:r>
                        <a:rPr lang="en-US" sz="800" dirty="0" smtClean="0"/>
                        <a:t>70</a:t>
                      </a:r>
                      <a:endParaRPr lang="en-US" sz="800" dirty="0"/>
                    </a:p>
                  </a:txBody>
                  <a:tcPr/>
                </a:tc>
              </a:tr>
              <a:tr h="302833">
                <a:tc>
                  <a:txBody>
                    <a:bodyPr/>
                    <a:lstStyle/>
                    <a:p>
                      <a:r>
                        <a:rPr lang="en-US" sz="800" dirty="0" smtClean="0"/>
                        <a:t>Acupuncture</a:t>
                      </a:r>
                      <a:endParaRPr lang="en-US" sz="800" dirty="0"/>
                    </a:p>
                  </a:txBody>
                  <a:tcPr/>
                </a:tc>
                <a:tc>
                  <a:txBody>
                    <a:bodyPr/>
                    <a:lstStyle/>
                    <a:p>
                      <a:r>
                        <a:rPr lang="en-US" sz="800" dirty="0" smtClean="0"/>
                        <a:t>18</a:t>
                      </a:r>
                      <a:endParaRPr lang="en-US" sz="800" dirty="0"/>
                    </a:p>
                  </a:txBody>
                  <a:tcPr/>
                </a:tc>
                <a:tc>
                  <a:txBody>
                    <a:bodyPr/>
                    <a:lstStyle/>
                    <a:p>
                      <a:r>
                        <a:rPr lang="en-US" sz="800" dirty="0" smtClean="0"/>
                        <a:t>41</a:t>
                      </a:r>
                      <a:endParaRPr lang="en-US" sz="800" dirty="0"/>
                    </a:p>
                  </a:txBody>
                  <a:tcPr/>
                </a:tc>
                <a:tc>
                  <a:txBody>
                    <a:bodyPr/>
                    <a:lstStyle/>
                    <a:p>
                      <a:r>
                        <a:rPr lang="en-US" sz="800" dirty="0" smtClean="0"/>
                        <a:t>44</a:t>
                      </a:r>
                      <a:endParaRPr lang="en-US" sz="800" dirty="0"/>
                    </a:p>
                  </a:txBody>
                  <a:tcPr/>
                </a:tc>
              </a:tr>
              <a:tr h="302833">
                <a:tc>
                  <a:txBody>
                    <a:bodyPr/>
                    <a:lstStyle/>
                    <a:p>
                      <a:r>
                        <a:rPr lang="en-US" sz="800" dirty="0" smtClean="0"/>
                        <a:t>Physical Therapy</a:t>
                      </a:r>
                      <a:endParaRPr lang="en-US" sz="800" dirty="0"/>
                    </a:p>
                  </a:txBody>
                  <a:tcPr/>
                </a:tc>
                <a:tc>
                  <a:txBody>
                    <a:bodyPr/>
                    <a:lstStyle/>
                    <a:p>
                      <a:r>
                        <a:rPr lang="en-US" sz="800" dirty="0" smtClean="0"/>
                        <a:t>24</a:t>
                      </a:r>
                      <a:endParaRPr lang="en-US" sz="800" dirty="0"/>
                    </a:p>
                  </a:txBody>
                  <a:tcPr/>
                </a:tc>
                <a:tc>
                  <a:txBody>
                    <a:bodyPr/>
                    <a:lstStyle/>
                    <a:p>
                      <a:r>
                        <a:rPr lang="en-US" sz="800" dirty="0" smtClean="0"/>
                        <a:t>52</a:t>
                      </a:r>
                      <a:endParaRPr lang="en-US" sz="800" dirty="0"/>
                    </a:p>
                  </a:txBody>
                  <a:tcPr/>
                </a:tc>
                <a:tc>
                  <a:txBody>
                    <a:bodyPr/>
                    <a:lstStyle/>
                    <a:p>
                      <a:r>
                        <a:rPr lang="en-US" sz="800" dirty="0" smtClean="0"/>
                        <a:t>46</a:t>
                      </a:r>
                      <a:endParaRPr lang="en-US" sz="800" dirty="0"/>
                    </a:p>
                  </a:txBody>
                  <a:tcPr/>
                </a:tc>
              </a:tr>
              <a:tr h="302833">
                <a:tc>
                  <a:txBody>
                    <a:bodyPr/>
                    <a:lstStyle/>
                    <a:p>
                      <a:r>
                        <a:rPr lang="en-US" sz="800" dirty="0" smtClean="0"/>
                        <a:t>Heat</a:t>
                      </a:r>
                      <a:endParaRPr lang="en-US" sz="800" dirty="0"/>
                    </a:p>
                  </a:txBody>
                  <a:tcPr/>
                </a:tc>
                <a:tc>
                  <a:txBody>
                    <a:bodyPr/>
                    <a:lstStyle/>
                    <a:p>
                      <a:r>
                        <a:rPr lang="en-US" sz="800" dirty="0" smtClean="0"/>
                        <a:t>39</a:t>
                      </a:r>
                      <a:endParaRPr lang="en-US" sz="800" dirty="0"/>
                    </a:p>
                  </a:txBody>
                  <a:tcPr/>
                </a:tc>
                <a:tc>
                  <a:txBody>
                    <a:bodyPr/>
                    <a:lstStyle/>
                    <a:p>
                      <a:r>
                        <a:rPr lang="en-US" sz="800" dirty="0" smtClean="0"/>
                        <a:t>77</a:t>
                      </a:r>
                      <a:endParaRPr lang="en-US" sz="800" dirty="0"/>
                    </a:p>
                  </a:txBody>
                  <a:tcPr/>
                </a:tc>
                <a:tc>
                  <a:txBody>
                    <a:bodyPr/>
                    <a:lstStyle/>
                    <a:p>
                      <a:r>
                        <a:rPr lang="en-US" sz="800" dirty="0" smtClean="0"/>
                        <a:t>51</a:t>
                      </a:r>
                      <a:endParaRPr lang="en-US" sz="800" dirty="0"/>
                    </a:p>
                  </a:txBody>
                  <a:tcPr/>
                </a:tc>
              </a:tr>
              <a:tr h="302833">
                <a:tc>
                  <a:txBody>
                    <a:bodyPr/>
                    <a:lstStyle/>
                    <a:p>
                      <a:r>
                        <a:rPr lang="en-US" sz="800" dirty="0" smtClean="0"/>
                        <a:t>Ice</a:t>
                      </a:r>
                      <a:endParaRPr lang="en-US" sz="800" dirty="0"/>
                    </a:p>
                  </a:txBody>
                  <a:tcPr/>
                </a:tc>
                <a:tc>
                  <a:txBody>
                    <a:bodyPr/>
                    <a:lstStyle/>
                    <a:p>
                      <a:r>
                        <a:rPr lang="en-US" sz="800" dirty="0" smtClean="0"/>
                        <a:t>29</a:t>
                      </a:r>
                      <a:endParaRPr lang="en-US" sz="800" dirty="0"/>
                    </a:p>
                  </a:txBody>
                  <a:tcPr/>
                </a:tc>
                <a:tc>
                  <a:txBody>
                    <a:bodyPr/>
                    <a:lstStyle/>
                    <a:p>
                      <a:r>
                        <a:rPr lang="en-US" sz="800" dirty="0" smtClean="0"/>
                        <a:t>67</a:t>
                      </a:r>
                      <a:endParaRPr lang="en-US" sz="800" dirty="0"/>
                    </a:p>
                  </a:txBody>
                  <a:tcPr/>
                </a:tc>
                <a:tc>
                  <a:txBody>
                    <a:bodyPr/>
                    <a:lstStyle/>
                    <a:p>
                      <a:r>
                        <a:rPr lang="en-US" sz="800" dirty="0" smtClean="0"/>
                        <a:t>43</a:t>
                      </a:r>
                      <a:endParaRPr lang="en-US" sz="800" dirty="0"/>
                    </a:p>
                  </a:txBody>
                  <a:tcPr/>
                </a:tc>
              </a:tr>
              <a:tr h="448213">
                <a:tc>
                  <a:txBody>
                    <a:bodyPr/>
                    <a:lstStyle/>
                    <a:p>
                      <a:r>
                        <a:rPr lang="en-US" sz="800" dirty="0" smtClean="0"/>
                        <a:t>Topical menthols (</a:t>
                      </a:r>
                      <a:r>
                        <a:rPr lang="en-US" sz="800" dirty="0" err="1" smtClean="0"/>
                        <a:t>Bengay</a:t>
                      </a:r>
                      <a:r>
                        <a:rPr lang="en-US" sz="800" dirty="0" smtClean="0"/>
                        <a:t>, Tiger balm, etc.)</a:t>
                      </a:r>
                      <a:endParaRPr lang="en-US" sz="800" dirty="0"/>
                    </a:p>
                  </a:txBody>
                  <a:tcPr/>
                </a:tc>
                <a:tc>
                  <a:txBody>
                    <a:bodyPr/>
                    <a:lstStyle/>
                    <a:p>
                      <a:r>
                        <a:rPr lang="en-US" sz="800" dirty="0" smtClean="0"/>
                        <a:t>14</a:t>
                      </a:r>
                      <a:endParaRPr lang="en-US" sz="800" dirty="0"/>
                    </a:p>
                  </a:txBody>
                  <a:tcPr/>
                </a:tc>
                <a:tc>
                  <a:txBody>
                    <a:bodyPr/>
                    <a:lstStyle/>
                    <a:p>
                      <a:r>
                        <a:rPr lang="en-US" sz="800" dirty="0" smtClean="0"/>
                        <a:t>34</a:t>
                      </a:r>
                      <a:endParaRPr lang="en-US" sz="800" dirty="0"/>
                    </a:p>
                  </a:txBody>
                  <a:tcPr/>
                </a:tc>
                <a:tc>
                  <a:txBody>
                    <a:bodyPr/>
                    <a:lstStyle/>
                    <a:p>
                      <a:r>
                        <a:rPr lang="en-US" sz="800" dirty="0" smtClean="0"/>
                        <a:t>41</a:t>
                      </a:r>
                      <a:endParaRPr lang="en-US" sz="800" dirty="0"/>
                    </a:p>
                  </a:txBody>
                  <a:tcPr/>
                </a:tc>
              </a:tr>
              <a:tr h="328689">
                <a:tc>
                  <a:txBody>
                    <a:bodyPr/>
                    <a:lstStyle/>
                    <a:p>
                      <a:r>
                        <a:rPr lang="en-US" sz="800" dirty="0" smtClean="0"/>
                        <a:t>Topical NSAIDS (</a:t>
                      </a:r>
                      <a:r>
                        <a:rPr lang="en-US" sz="800" dirty="0" err="1" smtClean="0"/>
                        <a:t>Voltaren</a:t>
                      </a:r>
                      <a:r>
                        <a:rPr lang="en-US" sz="800" dirty="0" smtClean="0"/>
                        <a:t> gel, </a:t>
                      </a:r>
                      <a:r>
                        <a:rPr lang="en-US" sz="800" dirty="0" err="1" smtClean="0"/>
                        <a:t>etc</a:t>
                      </a:r>
                      <a:r>
                        <a:rPr lang="en-US" sz="800" dirty="0" smtClean="0"/>
                        <a:t>)</a:t>
                      </a:r>
                      <a:endParaRPr lang="en-US" sz="800" dirty="0"/>
                    </a:p>
                  </a:txBody>
                  <a:tcPr/>
                </a:tc>
                <a:tc>
                  <a:txBody>
                    <a:bodyPr/>
                    <a:lstStyle/>
                    <a:p>
                      <a:r>
                        <a:rPr lang="en-US" sz="800" dirty="0" smtClean="0"/>
                        <a:t>7</a:t>
                      </a:r>
                      <a:endParaRPr lang="en-US" sz="800" dirty="0"/>
                    </a:p>
                  </a:txBody>
                  <a:tcPr/>
                </a:tc>
                <a:tc>
                  <a:txBody>
                    <a:bodyPr/>
                    <a:lstStyle/>
                    <a:p>
                      <a:r>
                        <a:rPr lang="en-US" sz="800" dirty="0" smtClean="0"/>
                        <a:t>20</a:t>
                      </a:r>
                      <a:endParaRPr lang="en-US" sz="800" dirty="0"/>
                    </a:p>
                  </a:txBody>
                  <a:tcPr/>
                </a:tc>
                <a:tc>
                  <a:txBody>
                    <a:bodyPr/>
                    <a:lstStyle/>
                    <a:p>
                      <a:r>
                        <a:rPr lang="en-US" sz="800" dirty="0" smtClean="0"/>
                        <a:t>35</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2101872089"/>
              </p:ext>
            </p:extLst>
          </p:nvPr>
        </p:nvGraphicFramePr>
        <p:xfrm>
          <a:off x="4648200" y="1828800"/>
          <a:ext cx="4041776" cy="4744720"/>
        </p:xfrm>
        <a:graphic>
          <a:graphicData uri="http://schemas.openxmlformats.org/drawingml/2006/table">
            <a:tbl>
              <a:tblPr firstRow="1" bandRow="1">
                <a:tableStyleId>{073A0DAA-6AF3-43AB-8588-CEC1D06C72B9}</a:tableStyleId>
              </a:tblPr>
              <a:tblGrid>
                <a:gridCol w="1010444"/>
                <a:gridCol w="1275556"/>
                <a:gridCol w="990600"/>
                <a:gridCol w="765176"/>
              </a:tblGrid>
              <a:tr h="370840">
                <a:tc>
                  <a:txBody>
                    <a:bodyPr/>
                    <a:lstStyle/>
                    <a:p>
                      <a:r>
                        <a:rPr lang="en-US" sz="800" dirty="0" smtClean="0"/>
                        <a:t>Treatment</a:t>
                      </a:r>
                      <a:endParaRPr lang="en-US" sz="800" dirty="0"/>
                    </a:p>
                  </a:txBody>
                  <a:tcPr/>
                </a:tc>
                <a:tc>
                  <a:txBody>
                    <a:bodyPr/>
                    <a:lstStyle/>
                    <a:p>
                      <a:r>
                        <a:rPr lang="en-US" sz="800" dirty="0" smtClean="0"/>
                        <a:t>Number </a:t>
                      </a:r>
                      <a:r>
                        <a:rPr lang="en-US" sz="800" baseline="0" dirty="0" smtClean="0"/>
                        <a:t>who found the treatment helpful</a:t>
                      </a:r>
                      <a:endParaRPr lang="en-US" sz="800" dirty="0"/>
                    </a:p>
                  </a:txBody>
                  <a:tcPr/>
                </a:tc>
                <a:tc>
                  <a:txBody>
                    <a:bodyPr/>
                    <a:lstStyle/>
                    <a:p>
                      <a:r>
                        <a:rPr lang="en-US" sz="800" dirty="0" smtClean="0"/>
                        <a:t>Number who tried the treatment</a:t>
                      </a:r>
                      <a:endParaRPr lang="en-US" sz="800" dirty="0"/>
                    </a:p>
                  </a:txBody>
                  <a:tcPr/>
                </a:tc>
                <a:tc>
                  <a:txBody>
                    <a:bodyPr/>
                    <a:lstStyle/>
                    <a:p>
                      <a:r>
                        <a:rPr lang="en-US" sz="800" dirty="0" smtClean="0"/>
                        <a:t>Percent</a:t>
                      </a:r>
                      <a:endParaRPr lang="en-US" sz="800" dirty="0"/>
                    </a:p>
                  </a:txBody>
                  <a:tcPr/>
                </a:tc>
              </a:tr>
              <a:tr h="370840">
                <a:tc>
                  <a:txBody>
                    <a:bodyPr/>
                    <a:lstStyle/>
                    <a:p>
                      <a:r>
                        <a:rPr lang="en-US" sz="800" dirty="0" smtClean="0"/>
                        <a:t>Stretching</a:t>
                      </a:r>
                      <a:endParaRPr lang="en-US" sz="800" dirty="0"/>
                    </a:p>
                  </a:txBody>
                  <a:tcPr/>
                </a:tc>
                <a:tc>
                  <a:txBody>
                    <a:bodyPr/>
                    <a:lstStyle/>
                    <a:p>
                      <a:r>
                        <a:rPr lang="en-US" sz="800" dirty="0" smtClean="0"/>
                        <a:t>49</a:t>
                      </a:r>
                      <a:endParaRPr lang="en-US" sz="800" dirty="0"/>
                    </a:p>
                  </a:txBody>
                  <a:tcPr/>
                </a:tc>
                <a:tc>
                  <a:txBody>
                    <a:bodyPr/>
                    <a:lstStyle/>
                    <a:p>
                      <a:r>
                        <a:rPr lang="en-US" sz="800" dirty="0" smtClean="0"/>
                        <a:t>83</a:t>
                      </a:r>
                      <a:endParaRPr lang="en-US" sz="800" dirty="0"/>
                    </a:p>
                  </a:txBody>
                  <a:tcPr/>
                </a:tc>
                <a:tc>
                  <a:txBody>
                    <a:bodyPr/>
                    <a:lstStyle/>
                    <a:p>
                      <a:r>
                        <a:rPr lang="en-US" sz="800" dirty="0" smtClean="0"/>
                        <a:t>59</a:t>
                      </a:r>
                      <a:endParaRPr lang="en-US" sz="800" dirty="0"/>
                    </a:p>
                  </a:txBody>
                  <a:tcPr/>
                </a:tc>
              </a:tr>
              <a:tr h="370840">
                <a:tc>
                  <a:txBody>
                    <a:bodyPr/>
                    <a:lstStyle/>
                    <a:p>
                      <a:r>
                        <a:rPr lang="en-US" sz="800" dirty="0" smtClean="0"/>
                        <a:t>Exercise</a:t>
                      </a:r>
                      <a:endParaRPr lang="en-US" sz="800" dirty="0"/>
                    </a:p>
                  </a:txBody>
                  <a:tcPr/>
                </a:tc>
                <a:tc>
                  <a:txBody>
                    <a:bodyPr/>
                    <a:lstStyle/>
                    <a:p>
                      <a:r>
                        <a:rPr lang="en-US" sz="800" dirty="0" smtClean="0"/>
                        <a:t>40</a:t>
                      </a:r>
                      <a:endParaRPr lang="en-US" sz="800" dirty="0"/>
                    </a:p>
                  </a:txBody>
                  <a:tcPr/>
                </a:tc>
                <a:tc>
                  <a:txBody>
                    <a:bodyPr/>
                    <a:lstStyle/>
                    <a:p>
                      <a:r>
                        <a:rPr lang="en-US" sz="800" dirty="0" smtClean="0"/>
                        <a:t>78</a:t>
                      </a:r>
                      <a:endParaRPr lang="en-US" sz="800" dirty="0"/>
                    </a:p>
                  </a:txBody>
                  <a:tcPr/>
                </a:tc>
                <a:tc>
                  <a:txBody>
                    <a:bodyPr/>
                    <a:lstStyle/>
                    <a:p>
                      <a:r>
                        <a:rPr lang="en-US" sz="800" dirty="0" smtClean="0"/>
                        <a:t>51</a:t>
                      </a:r>
                      <a:endParaRPr lang="en-US" sz="800" dirty="0"/>
                    </a:p>
                  </a:txBody>
                  <a:tcPr/>
                </a:tc>
              </a:tr>
              <a:tr h="370840">
                <a:tc>
                  <a:txBody>
                    <a:bodyPr/>
                    <a:lstStyle/>
                    <a:p>
                      <a:r>
                        <a:rPr lang="en-US" sz="800" dirty="0" smtClean="0"/>
                        <a:t>Herbal remedies</a:t>
                      </a:r>
                      <a:endParaRPr lang="en-US" sz="800" dirty="0"/>
                    </a:p>
                  </a:txBody>
                  <a:tcPr/>
                </a:tc>
                <a:tc>
                  <a:txBody>
                    <a:bodyPr/>
                    <a:lstStyle/>
                    <a:p>
                      <a:r>
                        <a:rPr lang="en-US" sz="800" dirty="0" smtClean="0"/>
                        <a:t>20</a:t>
                      </a:r>
                      <a:endParaRPr lang="en-US" sz="800" dirty="0"/>
                    </a:p>
                  </a:txBody>
                  <a:tcPr/>
                </a:tc>
                <a:tc>
                  <a:txBody>
                    <a:bodyPr/>
                    <a:lstStyle/>
                    <a:p>
                      <a:r>
                        <a:rPr lang="en-US" sz="800" dirty="0" smtClean="0"/>
                        <a:t>60</a:t>
                      </a:r>
                      <a:endParaRPr lang="en-US" sz="800" dirty="0"/>
                    </a:p>
                  </a:txBody>
                  <a:tcPr/>
                </a:tc>
                <a:tc>
                  <a:txBody>
                    <a:bodyPr/>
                    <a:lstStyle/>
                    <a:p>
                      <a:r>
                        <a:rPr lang="en-US" sz="800" dirty="0" smtClean="0"/>
                        <a:t>33</a:t>
                      </a:r>
                      <a:endParaRPr lang="en-US" sz="800" dirty="0"/>
                    </a:p>
                  </a:txBody>
                  <a:tcPr/>
                </a:tc>
              </a:tr>
              <a:tr h="370840">
                <a:tc>
                  <a:txBody>
                    <a:bodyPr/>
                    <a:lstStyle/>
                    <a:p>
                      <a:r>
                        <a:rPr lang="en-US" sz="800" dirty="0" smtClean="0"/>
                        <a:t>Vitamin supplements in general</a:t>
                      </a:r>
                      <a:endParaRPr lang="en-US" sz="800" dirty="0"/>
                    </a:p>
                  </a:txBody>
                  <a:tcPr/>
                </a:tc>
                <a:tc>
                  <a:txBody>
                    <a:bodyPr/>
                    <a:lstStyle/>
                    <a:p>
                      <a:r>
                        <a:rPr lang="en-US" sz="800" dirty="0" smtClean="0"/>
                        <a:t>38</a:t>
                      </a:r>
                      <a:endParaRPr lang="en-US" sz="800" dirty="0"/>
                    </a:p>
                  </a:txBody>
                  <a:tcPr/>
                </a:tc>
                <a:tc>
                  <a:txBody>
                    <a:bodyPr/>
                    <a:lstStyle/>
                    <a:p>
                      <a:r>
                        <a:rPr lang="en-US" sz="800" dirty="0" smtClean="0"/>
                        <a:t>97</a:t>
                      </a:r>
                      <a:endParaRPr lang="en-US" sz="800" dirty="0"/>
                    </a:p>
                  </a:txBody>
                  <a:tcPr/>
                </a:tc>
                <a:tc>
                  <a:txBody>
                    <a:bodyPr/>
                    <a:lstStyle/>
                    <a:p>
                      <a:r>
                        <a:rPr lang="en-US" sz="800" dirty="0" smtClean="0"/>
                        <a:t>39</a:t>
                      </a:r>
                      <a:endParaRPr lang="en-US" sz="800" dirty="0"/>
                    </a:p>
                  </a:txBody>
                  <a:tcPr/>
                </a:tc>
              </a:tr>
              <a:tr h="370840">
                <a:tc>
                  <a:txBody>
                    <a:bodyPr/>
                    <a:lstStyle/>
                    <a:p>
                      <a:r>
                        <a:rPr lang="en-US" sz="800" dirty="0" smtClean="0"/>
                        <a:t>Coenzyme Q</a:t>
                      </a:r>
                      <a:endParaRPr lang="en-US" sz="800" dirty="0"/>
                    </a:p>
                  </a:txBody>
                  <a:tcPr/>
                </a:tc>
                <a:tc>
                  <a:txBody>
                    <a:bodyPr/>
                    <a:lstStyle/>
                    <a:p>
                      <a:r>
                        <a:rPr lang="en-US" sz="800" dirty="0" smtClean="0"/>
                        <a:t>8</a:t>
                      </a:r>
                      <a:endParaRPr lang="en-US" sz="800" dirty="0"/>
                    </a:p>
                  </a:txBody>
                  <a:tcPr/>
                </a:tc>
                <a:tc>
                  <a:txBody>
                    <a:bodyPr/>
                    <a:lstStyle/>
                    <a:p>
                      <a:r>
                        <a:rPr lang="en-US" sz="800" dirty="0" smtClean="0"/>
                        <a:t>45</a:t>
                      </a:r>
                      <a:endParaRPr lang="en-US" sz="800" dirty="0"/>
                    </a:p>
                  </a:txBody>
                  <a:tcPr/>
                </a:tc>
                <a:tc>
                  <a:txBody>
                    <a:bodyPr/>
                    <a:lstStyle/>
                    <a:p>
                      <a:r>
                        <a:rPr lang="en-US" sz="800" dirty="0" smtClean="0"/>
                        <a:t>18</a:t>
                      </a:r>
                      <a:endParaRPr lang="en-US" sz="800" dirty="0"/>
                    </a:p>
                  </a:txBody>
                  <a:tcPr/>
                </a:tc>
              </a:tr>
              <a:tr h="370840">
                <a:tc>
                  <a:txBody>
                    <a:bodyPr/>
                    <a:lstStyle/>
                    <a:p>
                      <a:r>
                        <a:rPr lang="en-US" sz="800" dirty="0" smtClean="0"/>
                        <a:t>Magnesium</a:t>
                      </a:r>
                      <a:endParaRPr lang="en-US" sz="800" dirty="0"/>
                    </a:p>
                  </a:txBody>
                  <a:tcPr/>
                </a:tc>
                <a:tc>
                  <a:txBody>
                    <a:bodyPr/>
                    <a:lstStyle/>
                    <a:p>
                      <a:r>
                        <a:rPr lang="en-US" sz="800" dirty="0" smtClean="0"/>
                        <a:t>38</a:t>
                      </a:r>
                      <a:endParaRPr lang="en-US" sz="800" dirty="0"/>
                    </a:p>
                  </a:txBody>
                  <a:tcPr/>
                </a:tc>
                <a:tc>
                  <a:txBody>
                    <a:bodyPr/>
                    <a:lstStyle/>
                    <a:p>
                      <a:r>
                        <a:rPr lang="en-US" sz="800" dirty="0" smtClean="0"/>
                        <a:t>87</a:t>
                      </a:r>
                      <a:endParaRPr lang="en-US" sz="800" dirty="0"/>
                    </a:p>
                  </a:txBody>
                  <a:tcPr/>
                </a:tc>
                <a:tc>
                  <a:txBody>
                    <a:bodyPr/>
                    <a:lstStyle/>
                    <a:p>
                      <a:r>
                        <a:rPr lang="en-US" sz="800" dirty="0" smtClean="0"/>
                        <a:t>44</a:t>
                      </a:r>
                      <a:endParaRPr lang="en-US" sz="800" dirty="0"/>
                    </a:p>
                  </a:txBody>
                  <a:tcPr/>
                </a:tc>
              </a:tr>
              <a:tr h="370840">
                <a:tc>
                  <a:txBody>
                    <a:bodyPr/>
                    <a:lstStyle/>
                    <a:p>
                      <a:r>
                        <a:rPr lang="en-US" sz="800" dirty="0" smtClean="0"/>
                        <a:t>Nerve blocks/</a:t>
                      </a:r>
                      <a:r>
                        <a:rPr lang="en-US" sz="800" baseline="0" dirty="0" smtClean="0"/>
                        <a:t> injections</a:t>
                      </a:r>
                      <a:endParaRPr lang="en-US" sz="800" dirty="0"/>
                    </a:p>
                  </a:txBody>
                  <a:tcPr/>
                </a:tc>
                <a:tc>
                  <a:txBody>
                    <a:bodyPr/>
                    <a:lstStyle/>
                    <a:p>
                      <a:r>
                        <a:rPr lang="en-US" sz="800" dirty="0" smtClean="0"/>
                        <a:t>1</a:t>
                      </a:r>
                      <a:endParaRPr lang="en-US" sz="800" dirty="0"/>
                    </a:p>
                  </a:txBody>
                  <a:tcPr/>
                </a:tc>
                <a:tc>
                  <a:txBody>
                    <a:bodyPr/>
                    <a:lstStyle/>
                    <a:p>
                      <a:r>
                        <a:rPr lang="en-US" sz="800" dirty="0" smtClean="0"/>
                        <a:t>5</a:t>
                      </a:r>
                      <a:endParaRPr lang="en-US" sz="800" dirty="0"/>
                    </a:p>
                  </a:txBody>
                  <a:tcPr/>
                </a:tc>
                <a:tc>
                  <a:txBody>
                    <a:bodyPr/>
                    <a:lstStyle/>
                    <a:p>
                      <a:r>
                        <a:rPr lang="en-US" sz="800" dirty="0" smtClean="0"/>
                        <a:t>20</a:t>
                      </a:r>
                      <a:endParaRPr lang="en-US" sz="800" dirty="0"/>
                    </a:p>
                  </a:txBody>
                  <a:tcPr/>
                </a:tc>
              </a:tr>
              <a:tr h="370840">
                <a:tc>
                  <a:txBody>
                    <a:bodyPr/>
                    <a:lstStyle/>
                    <a:p>
                      <a:r>
                        <a:rPr lang="en-US" sz="800" dirty="0" smtClean="0"/>
                        <a:t>TENS unit (transcutaneous electrical nerve stimulator)</a:t>
                      </a:r>
                      <a:endParaRPr lang="en-US" sz="800" dirty="0"/>
                    </a:p>
                  </a:txBody>
                  <a:tcPr/>
                </a:tc>
                <a:tc>
                  <a:txBody>
                    <a:bodyPr/>
                    <a:lstStyle/>
                    <a:p>
                      <a:r>
                        <a:rPr lang="en-US" sz="800" dirty="0" smtClean="0"/>
                        <a:t>10</a:t>
                      </a:r>
                      <a:endParaRPr lang="en-US" sz="800" dirty="0"/>
                    </a:p>
                  </a:txBody>
                  <a:tcPr/>
                </a:tc>
                <a:tc>
                  <a:txBody>
                    <a:bodyPr/>
                    <a:lstStyle/>
                    <a:p>
                      <a:r>
                        <a:rPr lang="en-US" sz="800" dirty="0" smtClean="0"/>
                        <a:t>26</a:t>
                      </a:r>
                      <a:endParaRPr lang="en-US" sz="800" dirty="0"/>
                    </a:p>
                  </a:txBody>
                  <a:tcPr/>
                </a:tc>
                <a:tc>
                  <a:txBody>
                    <a:bodyPr/>
                    <a:lstStyle/>
                    <a:p>
                      <a:r>
                        <a:rPr lang="en-US" sz="800" dirty="0" smtClean="0"/>
                        <a:t>38</a:t>
                      </a:r>
                      <a:endParaRPr lang="en-US" sz="800" dirty="0"/>
                    </a:p>
                  </a:txBody>
                  <a:tcPr/>
                </a:tc>
              </a:tr>
              <a:tr h="370840">
                <a:tc>
                  <a:txBody>
                    <a:bodyPr/>
                    <a:lstStyle/>
                    <a:p>
                      <a:r>
                        <a:rPr lang="en-US" sz="800" dirty="0" smtClean="0"/>
                        <a:t>Steroids</a:t>
                      </a:r>
                      <a:endParaRPr lang="en-US" sz="800" dirty="0"/>
                    </a:p>
                  </a:txBody>
                  <a:tcPr/>
                </a:tc>
                <a:tc>
                  <a:txBody>
                    <a:bodyPr/>
                    <a:lstStyle/>
                    <a:p>
                      <a:r>
                        <a:rPr lang="en-US" sz="800" dirty="0" smtClean="0"/>
                        <a:t>2</a:t>
                      </a:r>
                      <a:endParaRPr lang="en-US" sz="800" dirty="0"/>
                    </a:p>
                  </a:txBody>
                  <a:tcPr/>
                </a:tc>
                <a:tc>
                  <a:txBody>
                    <a:bodyPr/>
                    <a:lstStyle/>
                    <a:p>
                      <a:r>
                        <a:rPr lang="en-US" sz="800" dirty="0" smtClean="0"/>
                        <a:t>21</a:t>
                      </a:r>
                      <a:endParaRPr lang="en-US" sz="800" dirty="0"/>
                    </a:p>
                  </a:txBody>
                  <a:tcPr/>
                </a:tc>
                <a:tc>
                  <a:txBody>
                    <a:bodyPr/>
                    <a:lstStyle/>
                    <a:p>
                      <a:r>
                        <a:rPr lang="en-US" sz="800" dirty="0" smtClean="0"/>
                        <a:t>10</a:t>
                      </a:r>
                      <a:endParaRPr lang="en-US" sz="800" dirty="0"/>
                    </a:p>
                  </a:txBody>
                  <a:tcPr/>
                </a:tc>
              </a:tr>
              <a:tr h="370840">
                <a:tc>
                  <a:txBody>
                    <a:bodyPr/>
                    <a:lstStyle/>
                    <a:p>
                      <a:r>
                        <a:rPr lang="en-US" sz="800" dirty="0" smtClean="0"/>
                        <a:t>Other</a:t>
                      </a:r>
                      <a:endParaRPr lang="en-US" sz="800" dirty="0"/>
                    </a:p>
                  </a:txBody>
                  <a:tcPr/>
                </a:tc>
                <a:tc>
                  <a:txBody>
                    <a:bodyPr/>
                    <a:lstStyle/>
                    <a:p>
                      <a:r>
                        <a:rPr lang="en-US" sz="800" dirty="0" smtClean="0"/>
                        <a:t>25</a:t>
                      </a:r>
                      <a:endParaRPr lang="en-US" sz="800" dirty="0"/>
                    </a:p>
                  </a:txBody>
                  <a:tcPr/>
                </a:tc>
                <a:tc>
                  <a:txBody>
                    <a:bodyPr/>
                    <a:lstStyle/>
                    <a:p>
                      <a:r>
                        <a:rPr lang="en-US" sz="800" dirty="0" smtClean="0"/>
                        <a:t>39</a:t>
                      </a:r>
                      <a:endParaRPr lang="en-US" sz="800" dirty="0"/>
                    </a:p>
                  </a:txBody>
                  <a:tcPr/>
                </a:tc>
                <a:tc>
                  <a:txBody>
                    <a:bodyPr/>
                    <a:lstStyle/>
                    <a:p>
                      <a:r>
                        <a:rPr lang="en-US" sz="800" dirty="0" smtClean="0"/>
                        <a:t>64</a:t>
                      </a:r>
                      <a:endParaRPr lang="en-US" sz="800" dirty="0"/>
                    </a:p>
                  </a:txBody>
                  <a:tcPr/>
                </a:tc>
              </a:tr>
              <a:tr h="370840">
                <a:tc>
                  <a:txBody>
                    <a:bodyPr/>
                    <a:lstStyle/>
                    <a:p>
                      <a:r>
                        <a:rPr lang="en-US" sz="800" dirty="0" smtClean="0"/>
                        <a:t>None</a:t>
                      </a:r>
                      <a:endParaRPr lang="en-US" sz="800" dirty="0"/>
                    </a:p>
                  </a:txBody>
                  <a:tcPr/>
                </a:tc>
                <a:tc>
                  <a:txBody>
                    <a:bodyPr/>
                    <a:lstStyle/>
                    <a:p>
                      <a:r>
                        <a:rPr lang="en-US" sz="800" dirty="0" smtClean="0"/>
                        <a:t>25</a:t>
                      </a:r>
                      <a:endParaRPr lang="en-US" sz="800" dirty="0"/>
                    </a:p>
                  </a:txBody>
                  <a:tcPr/>
                </a:tc>
                <a:tc>
                  <a:txBody>
                    <a:bodyPr/>
                    <a:lstStyle/>
                    <a:p>
                      <a:r>
                        <a:rPr lang="en-US" sz="800" dirty="0" smtClean="0"/>
                        <a:t>NA</a:t>
                      </a:r>
                      <a:endParaRPr lang="en-US" sz="800" dirty="0"/>
                    </a:p>
                  </a:txBody>
                  <a:tcPr/>
                </a:tc>
                <a:tc>
                  <a:txBody>
                    <a:bodyPr/>
                    <a:lstStyle/>
                    <a:p>
                      <a:r>
                        <a:rPr lang="en-US" sz="800" dirty="0" smtClean="0"/>
                        <a:t>19 (% of all 132 answers) </a:t>
                      </a:r>
                      <a:endParaRPr lang="en-US" sz="8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58</a:t>
            </a:fld>
            <a:endParaRPr lang="en-US" dirty="0"/>
          </a:p>
        </p:txBody>
      </p:sp>
    </p:spTree>
    <p:extLst>
      <p:ext uri="{BB962C8B-B14F-4D97-AF65-F5344CB8AC3E}">
        <p14:creationId xmlns:p14="http://schemas.microsoft.com/office/powerpoint/2010/main" val="2542111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Helpful Treatment</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Which single treatment helped you the MOST? (Please check one)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00838813"/>
              </p:ext>
            </p:extLst>
          </p:nvPr>
        </p:nvGraphicFramePr>
        <p:xfrm>
          <a:off x="457200" y="2229056"/>
          <a:ext cx="4040188" cy="4517648"/>
        </p:xfrm>
        <a:graphic>
          <a:graphicData uri="http://schemas.openxmlformats.org/drawingml/2006/table">
            <a:tbl>
              <a:tblPr firstRow="1" bandRow="1">
                <a:tableStyleId>{073A0DAA-6AF3-43AB-8588-CEC1D06C72B9}</a:tableStyleId>
              </a:tblPr>
              <a:tblGrid>
                <a:gridCol w="1010047"/>
                <a:gridCol w="1010047"/>
                <a:gridCol w="1010047"/>
                <a:gridCol w="1010047"/>
              </a:tblGrid>
              <a:tr h="445811">
                <a:tc>
                  <a:txBody>
                    <a:bodyPr/>
                    <a:lstStyle/>
                    <a:p>
                      <a:r>
                        <a:rPr lang="en-US" sz="800" dirty="0" smtClean="0"/>
                        <a:t>Treatment</a:t>
                      </a:r>
                      <a:endParaRPr lang="en-US" sz="800" dirty="0"/>
                    </a:p>
                  </a:txBody>
                  <a:tcPr/>
                </a:tc>
                <a:tc>
                  <a:txBody>
                    <a:bodyPr/>
                    <a:lstStyle/>
                    <a:p>
                      <a:r>
                        <a:rPr lang="en-US" sz="800" dirty="0" smtClean="0"/>
                        <a:t>Number who</a:t>
                      </a:r>
                      <a:r>
                        <a:rPr lang="en-US" sz="800" baseline="0" dirty="0" smtClean="0"/>
                        <a:t> found treatment most helpful</a:t>
                      </a:r>
                      <a:endParaRPr lang="en-US" sz="800" dirty="0"/>
                    </a:p>
                  </a:txBody>
                  <a:tcPr/>
                </a:tc>
                <a:tc>
                  <a:txBody>
                    <a:bodyPr/>
                    <a:lstStyle/>
                    <a:p>
                      <a:r>
                        <a:rPr lang="en-US" sz="800" dirty="0" smtClean="0"/>
                        <a:t>Number who tried the treatment</a:t>
                      </a:r>
                      <a:endParaRPr lang="en-US" sz="800" dirty="0"/>
                    </a:p>
                  </a:txBody>
                  <a:tcPr/>
                </a:tc>
                <a:tc>
                  <a:txBody>
                    <a:bodyPr/>
                    <a:lstStyle/>
                    <a:p>
                      <a:r>
                        <a:rPr lang="en-US" sz="800" dirty="0" smtClean="0"/>
                        <a:t>Percent</a:t>
                      </a:r>
                      <a:endParaRPr lang="en-US" sz="800" dirty="0"/>
                    </a:p>
                  </a:txBody>
                  <a:tcPr/>
                </a:tc>
              </a:tr>
              <a:tr h="564693">
                <a:tc>
                  <a:txBody>
                    <a:bodyPr/>
                    <a:lstStyle/>
                    <a:p>
                      <a:r>
                        <a:rPr lang="en-US" sz="800" dirty="0" smtClean="0"/>
                        <a:t>Opioids (such as methadone, </a:t>
                      </a:r>
                      <a:r>
                        <a:rPr lang="en-US" sz="800" dirty="0" err="1" smtClean="0"/>
                        <a:t>vicodin</a:t>
                      </a:r>
                      <a:r>
                        <a:rPr lang="en-US" sz="800" dirty="0" smtClean="0"/>
                        <a:t>, </a:t>
                      </a:r>
                      <a:r>
                        <a:rPr lang="en-US" sz="800" dirty="0" err="1" smtClean="0"/>
                        <a:t>oxycontin</a:t>
                      </a:r>
                      <a:r>
                        <a:rPr lang="en-US" sz="800" dirty="0" smtClean="0"/>
                        <a:t>, </a:t>
                      </a:r>
                      <a:r>
                        <a:rPr lang="en-US" sz="800" dirty="0" err="1" smtClean="0"/>
                        <a:t>etc</a:t>
                      </a:r>
                      <a:r>
                        <a:rPr lang="en-US" sz="800" dirty="0" smtClean="0"/>
                        <a:t>)</a:t>
                      </a:r>
                      <a:endParaRPr lang="en-US" sz="800" dirty="0"/>
                    </a:p>
                  </a:txBody>
                  <a:tcPr/>
                </a:tc>
                <a:tc>
                  <a:txBody>
                    <a:bodyPr/>
                    <a:lstStyle/>
                    <a:p>
                      <a:r>
                        <a:rPr lang="en-US" sz="800" dirty="0" smtClean="0"/>
                        <a:t>13</a:t>
                      </a:r>
                      <a:endParaRPr lang="en-US" sz="800" dirty="0"/>
                    </a:p>
                  </a:txBody>
                  <a:tcPr/>
                </a:tc>
                <a:tc>
                  <a:txBody>
                    <a:bodyPr/>
                    <a:lstStyle/>
                    <a:p>
                      <a:r>
                        <a:rPr lang="en-US" sz="800" dirty="0" smtClean="0"/>
                        <a:t>33</a:t>
                      </a:r>
                      <a:endParaRPr lang="en-US" sz="800" dirty="0"/>
                    </a:p>
                  </a:txBody>
                  <a:tcPr/>
                </a:tc>
                <a:tc>
                  <a:txBody>
                    <a:bodyPr/>
                    <a:lstStyle/>
                    <a:p>
                      <a:r>
                        <a:rPr lang="en-US" sz="800" dirty="0" smtClean="0"/>
                        <a:t>39</a:t>
                      </a:r>
                      <a:endParaRPr lang="en-US" sz="800" dirty="0"/>
                    </a:p>
                  </a:txBody>
                  <a:tcPr/>
                </a:tc>
              </a:tr>
              <a:tr h="445811">
                <a:tc>
                  <a:txBody>
                    <a:bodyPr/>
                    <a:lstStyle/>
                    <a:p>
                      <a:r>
                        <a:rPr lang="en-US" sz="800" dirty="0" smtClean="0"/>
                        <a:t>NSAIDS (Advil, ibuprofen, aspirin, Celebrex,</a:t>
                      </a:r>
                      <a:r>
                        <a:rPr lang="en-US" sz="800" baseline="0" dirty="0" smtClean="0"/>
                        <a:t> </a:t>
                      </a:r>
                      <a:r>
                        <a:rPr lang="en-US" sz="800" baseline="0" dirty="0" err="1" smtClean="0"/>
                        <a:t>etc</a:t>
                      </a:r>
                      <a:r>
                        <a:rPr lang="en-US" sz="800" baseline="0" dirty="0" smtClean="0"/>
                        <a:t>)</a:t>
                      </a:r>
                      <a:endParaRPr lang="en-US" sz="800" dirty="0"/>
                    </a:p>
                  </a:txBody>
                  <a:tcPr/>
                </a:tc>
                <a:tc>
                  <a:txBody>
                    <a:bodyPr/>
                    <a:lstStyle/>
                    <a:p>
                      <a:r>
                        <a:rPr lang="en-US" sz="800" dirty="0" smtClean="0"/>
                        <a:t>6</a:t>
                      </a:r>
                      <a:endParaRPr lang="en-US" sz="800" dirty="0"/>
                    </a:p>
                  </a:txBody>
                  <a:tcPr/>
                </a:tc>
                <a:tc>
                  <a:txBody>
                    <a:bodyPr/>
                    <a:lstStyle/>
                    <a:p>
                      <a:r>
                        <a:rPr lang="en-US" sz="800" dirty="0" smtClean="0"/>
                        <a:t>65</a:t>
                      </a:r>
                      <a:endParaRPr lang="en-US" sz="800" dirty="0"/>
                    </a:p>
                  </a:txBody>
                  <a:tcPr/>
                </a:tc>
                <a:tc>
                  <a:txBody>
                    <a:bodyPr/>
                    <a:lstStyle/>
                    <a:p>
                      <a:r>
                        <a:rPr lang="en-US" sz="800" dirty="0" smtClean="0"/>
                        <a:t>9</a:t>
                      </a:r>
                      <a:endParaRPr lang="en-US" sz="800" dirty="0"/>
                    </a:p>
                  </a:txBody>
                  <a:tcPr/>
                </a:tc>
              </a:tr>
              <a:tr h="278956">
                <a:tc>
                  <a:txBody>
                    <a:bodyPr/>
                    <a:lstStyle/>
                    <a:p>
                      <a:r>
                        <a:rPr lang="en-US" sz="800" dirty="0" smtClean="0"/>
                        <a:t>Tramadol</a:t>
                      </a:r>
                      <a:endParaRPr lang="en-US" sz="800" dirty="0"/>
                    </a:p>
                  </a:txBody>
                  <a:tcPr/>
                </a:tc>
                <a:tc>
                  <a:txBody>
                    <a:bodyPr/>
                    <a:lstStyle/>
                    <a:p>
                      <a:r>
                        <a:rPr lang="en-US" sz="800" dirty="0" smtClean="0"/>
                        <a:t>4</a:t>
                      </a:r>
                      <a:endParaRPr lang="en-US" sz="800" dirty="0"/>
                    </a:p>
                  </a:txBody>
                  <a:tcPr/>
                </a:tc>
                <a:tc>
                  <a:txBody>
                    <a:bodyPr/>
                    <a:lstStyle/>
                    <a:p>
                      <a:r>
                        <a:rPr lang="en-US" sz="800" dirty="0" smtClean="0"/>
                        <a:t>25</a:t>
                      </a:r>
                      <a:endParaRPr lang="en-US" sz="800" dirty="0"/>
                    </a:p>
                  </a:txBody>
                  <a:tcPr/>
                </a:tc>
                <a:tc>
                  <a:txBody>
                    <a:bodyPr/>
                    <a:lstStyle/>
                    <a:p>
                      <a:r>
                        <a:rPr lang="en-US" sz="800" dirty="0" smtClean="0"/>
                        <a:t>16</a:t>
                      </a:r>
                      <a:endParaRPr lang="en-US" sz="800" dirty="0"/>
                    </a:p>
                  </a:txBody>
                  <a:tcPr/>
                </a:tc>
              </a:tr>
              <a:tr h="278956">
                <a:tc>
                  <a:txBody>
                    <a:bodyPr/>
                    <a:lstStyle/>
                    <a:p>
                      <a:r>
                        <a:rPr lang="en-US" sz="800" dirty="0" smtClean="0"/>
                        <a:t>Neurontin or </a:t>
                      </a:r>
                      <a:r>
                        <a:rPr lang="en-US" sz="800" dirty="0" err="1" smtClean="0"/>
                        <a:t>Lyrica</a:t>
                      </a:r>
                      <a:endParaRPr lang="en-US" sz="800" dirty="0"/>
                    </a:p>
                  </a:txBody>
                  <a:tcPr/>
                </a:tc>
                <a:tc>
                  <a:txBody>
                    <a:bodyPr/>
                    <a:lstStyle/>
                    <a:p>
                      <a:r>
                        <a:rPr lang="en-US" sz="800" dirty="0" smtClean="0"/>
                        <a:t>3</a:t>
                      </a:r>
                      <a:endParaRPr lang="en-US" sz="800" dirty="0"/>
                    </a:p>
                  </a:txBody>
                  <a:tcPr/>
                </a:tc>
                <a:tc>
                  <a:txBody>
                    <a:bodyPr/>
                    <a:lstStyle/>
                    <a:p>
                      <a:r>
                        <a:rPr lang="en-US" sz="800" dirty="0" smtClean="0"/>
                        <a:t>19</a:t>
                      </a:r>
                      <a:endParaRPr lang="en-US" sz="800" dirty="0"/>
                    </a:p>
                  </a:txBody>
                  <a:tcPr/>
                </a:tc>
                <a:tc>
                  <a:txBody>
                    <a:bodyPr/>
                    <a:lstStyle/>
                    <a:p>
                      <a:r>
                        <a:rPr lang="en-US" sz="800" dirty="0" smtClean="0"/>
                        <a:t>16</a:t>
                      </a:r>
                      <a:endParaRPr lang="en-US" sz="800" dirty="0"/>
                    </a:p>
                  </a:txBody>
                  <a:tcPr/>
                </a:tc>
              </a:tr>
              <a:tr h="278956">
                <a:tc>
                  <a:txBody>
                    <a:bodyPr/>
                    <a:lstStyle/>
                    <a:p>
                      <a:r>
                        <a:rPr lang="en-US" sz="800" dirty="0" smtClean="0"/>
                        <a:t>Antidepressants</a:t>
                      </a:r>
                      <a:endParaRPr lang="en-US" sz="800" dirty="0"/>
                    </a:p>
                  </a:txBody>
                  <a:tcPr/>
                </a:tc>
                <a:tc>
                  <a:txBody>
                    <a:bodyPr/>
                    <a:lstStyle/>
                    <a:p>
                      <a:r>
                        <a:rPr lang="en-US" sz="800" dirty="0" smtClean="0"/>
                        <a:t>1</a:t>
                      </a:r>
                      <a:endParaRPr lang="en-US" sz="800" dirty="0"/>
                    </a:p>
                  </a:txBody>
                  <a:tcPr/>
                </a:tc>
                <a:tc>
                  <a:txBody>
                    <a:bodyPr/>
                    <a:lstStyle/>
                    <a:p>
                      <a:r>
                        <a:rPr lang="en-US" sz="800" dirty="0" smtClean="0"/>
                        <a:t>32</a:t>
                      </a:r>
                      <a:endParaRPr lang="en-US" sz="800" dirty="0"/>
                    </a:p>
                  </a:txBody>
                  <a:tcPr/>
                </a:tc>
                <a:tc>
                  <a:txBody>
                    <a:bodyPr/>
                    <a:lstStyle/>
                    <a:p>
                      <a:r>
                        <a:rPr lang="en-US" sz="800" dirty="0" smtClean="0"/>
                        <a:t>3</a:t>
                      </a:r>
                      <a:endParaRPr lang="en-US" sz="800" dirty="0"/>
                    </a:p>
                  </a:txBody>
                  <a:tcPr/>
                </a:tc>
              </a:tr>
              <a:tr h="278956">
                <a:tc>
                  <a:txBody>
                    <a:bodyPr/>
                    <a:lstStyle/>
                    <a:p>
                      <a:r>
                        <a:rPr lang="en-US" sz="800" dirty="0" smtClean="0"/>
                        <a:t>Massage</a:t>
                      </a:r>
                      <a:endParaRPr lang="en-US" sz="800" dirty="0"/>
                    </a:p>
                  </a:txBody>
                  <a:tcPr/>
                </a:tc>
                <a:tc>
                  <a:txBody>
                    <a:bodyPr/>
                    <a:lstStyle/>
                    <a:p>
                      <a:r>
                        <a:rPr lang="en-US" sz="800" dirty="0" smtClean="0"/>
                        <a:t>6</a:t>
                      </a:r>
                      <a:endParaRPr lang="en-US" sz="800" dirty="0"/>
                    </a:p>
                  </a:txBody>
                  <a:tcPr/>
                </a:tc>
                <a:tc>
                  <a:txBody>
                    <a:bodyPr/>
                    <a:lstStyle/>
                    <a:p>
                      <a:r>
                        <a:rPr lang="en-US" sz="800" dirty="0" smtClean="0"/>
                        <a:t>56</a:t>
                      </a:r>
                      <a:endParaRPr lang="en-US" sz="800" dirty="0"/>
                    </a:p>
                  </a:txBody>
                  <a:tcPr/>
                </a:tc>
                <a:tc>
                  <a:txBody>
                    <a:bodyPr/>
                    <a:lstStyle/>
                    <a:p>
                      <a:r>
                        <a:rPr lang="en-US" sz="800" dirty="0" smtClean="0"/>
                        <a:t>16</a:t>
                      </a:r>
                      <a:endParaRPr lang="en-US" sz="800" dirty="0"/>
                    </a:p>
                  </a:txBody>
                  <a:tcPr/>
                </a:tc>
              </a:tr>
              <a:tr h="278956">
                <a:tc>
                  <a:txBody>
                    <a:bodyPr/>
                    <a:lstStyle/>
                    <a:p>
                      <a:r>
                        <a:rPr lang="en-US" sz="800" dirty="0" smtClean="0"/>
                        <a:t>Acupuncture</a:t>
                      </a:r>
                      <a:endParaRPr lang="en-US" sz="800" dirty="0"/>
                    </a:p>
                  </a:txBody>
                  <a:tcPr/>
                </a:tc>
                <a:tc>
                  <a:txBody>
                    <a:bodyPr/>
                    <a:lstStyle/>
                    <a:p>
                      <a:r>
                        <a:rPr lang="en-US" sz="800" dirty="0" smtClean="0"/>
                        <a:t>5</a:t>
                      </a:r>
                      <a:endParaRPr lang="en-US" sz="800" dirty="0"/>
                    </a:p>
                  </a:txBody>
                  <a:tcPr/>
                </a:tc>
                <a:tc>
                  <a:txBody>
                    <a:bodyPr/>
                    <a:lstStyle/>
                    <a:p>
                      <a:r>
                        <a:rPr lang="en-US" sz="800" dirty="0" smtClean="0"/>
                        <a:t>41</a:t>
                      </a:r>
                      <a:endParaRPr lang="en-US" sz="800" dirty="0"/>
                    </a:p>
                  </a:txBody>
                  <a:tcPr/>
                </a:tc>
                <a:tc>
                  <a:txBody>
                    <a:bodyPr/>
                    <a:lstStyle/>
                    <a:p>
                      <a:r>
                        <a:rPr lang="en-US" sz="800" dirty="0" smtClean="0"/>
                        <a:t>12</a:t>
                      </a:r>
                      <a:endParaRPr lang="en-US" sz="800" dirty="0"/>
                    </a:p>
                  </a:txBody>
                  <a:tcPr/>
                </a:tc>
              </a:tr>
              <a:tr h="278956">
                <a:tc>
                  <a:txBody>
                    <a:bodyPr/>
                    <a:lstStyle/>
                    <a:p>
                      <a:r>
                        <a:rPr lang="en-US" sz="800" dirty="0" smtClean="0"/>
                        <a:t>Physical Therapy</a:t>
                      </a:r>
                      <a:endParaRPr lang="en-US" sz="800" dirty="0"/>
                    </a:p>
                  </a:txBody>
                  <a:tcPr/>
                </a:tc>
                <a:tc>
                  <a:txBody>
                    <a:bodyPr/>
                    <a:lstStyle/>
                    <a:p>
                      <a:r>
                        <a:rPr lang="en-US" sz="800" dirty="0" smtClean="0"/>
                        <a:t>6</a:t>
                      </a:r>
                      <a:endParaRPr lang="en-US" sz="800" dirty="0"/>
                    </a:p>
                  </a:txBody>
                  <a:tcPr/>
                </a:tc>
                <a:tc>
                  <a:txBody>
                    <a:bodyPr/>
                    <a:lstStyle/>
                    <a:p>
                      <a:r>
                        <a:rPr lang="en-US" sz="800" dirty="0" smtClean="0"/>
                        <a:t>52</a:t>
                      </a:r>
                      <a:endParaRPr lang="en-US" sz="800" dirty="0"/>
                    </a:p>
                  </a:txBody>
                  <a:tcPr/>
                </a:tc>
                <a:tc>
                  <a:txBody>
                    <a:bodyPr/>
                    <a:lstStyle/>
                    <a:p>
                      <a:r>
                        <a:rPr lang="en-US" sz="800" dirty="0" smtClean="0"/>
                        <a:t>11</a:t>
                      </a:r>
                      <a:endParaRPr lang="en-US" sz="800" dirty="0"/>
                    </a:p>
                  </a:txBody>
                  <a:tcPr/>
                </a:tc>
              </a:tr>
              <a:tr h="278956">
                <a:tc>
                  <a:txBody>
                    <a:bodyPr/>
                    <a:lstStyle/>
                    <a:p>
                      <a:r>
                        <a:rPr lang="en-US" sz="800" dirty="0" smtClean="0"/>
                        <a:t>Heat</a:t>
                      </a:r>
                      <a:endParaRPr lang="en-US" sz="800" dirty="0"/>
                    </a:p>
                  </a:txBody>
                  <a:tcPr/>
                </a:tc>
                <a:tc>
                  <a:txBody>
                    <a:bodyPr/>
                    <a:lstStyle/>
                    <a:p>
                      <a:r>
                        <a:rPr lang="en-US" sz="800" dirty="0" smtClean="0"/>
                        <a:t>3</a:t>
                      </a:r>
                      <a:endParaRPr lang="en-US" sz="800" dirty="0"/>
                    </a:p>
                  </a:txBody>
                  <a:tcPr/>
                </a:tc>
                <a:tc>
                  <a:txBody>
                    <a:bodyPr/>
                    <a:lstStyle/>
                    <a:p>
                      <a:r>
                        <a:rPr lang="en-US" sz="800" dirty="0" smtClean="0"/>
                        <a:t>77</a:t>
                      </a:r>
                      <a:endParaRPr lang="en-US" sz="800" dirty="0"/>
                    </a:p>
                  </a:txBody>
                  <a:tcPr/>
                </a:tc>
                <a:tc>
                  <a:txBody>
                    <a:bodyPr/>
                    <a:lstStyle/>
                    <a:p>
                      <a:r>
                        <a:rPr lang="en-US" sz="800" dirty="0" smtClean="0"/>
                        <a:t>4</a:t>
                      </a:r>
                      <a:endParaRPr lang="en-US" sz="800" dirty="0"/>
                    </a:p>
                  </a:txBody>
                  <a:tcPr/>
                </a:tc>
              </a:tr>
              <a:tr h="278956">
                <a:tc>
                  <a:txBody>
                    <a:bodyPr/>
                    <a:lstStyle/>
                    <a:p>
                      <a:r>
                        <a:rPr lang="en-US" sz="800" dirty="0" smtClean="0"/>
                        <a:t>Ice</a:t>
                      </a:r>
                      <a:endParaRPr lang="en-US" sz="800" dirty="0"/>
                    </a:p>
                  </a:txBody>
                  <a:tcPr/>
                </a:tc>
                <a:tc>
                  <a:txBody>
                    <a:bodyPr/>
                    <a:lstStyle/>
                    <a:p>
                      <a:r>
                        <a:rPr lang="en-US" sz="800" dirty="0" smtClean="0"/>
                        <a:t>5</a:t>
                      </a:r>
                      <a:endParaRPr lang="en-US" sz="800" dirty="0"/>
                    </a:p>
                  </a:txBody>
                  <a:tcPr/>
                </a:tc>
                <a:tc>
                  <a:txBody>
                    <a:bodyPr/>
                    <a:lstStyle/>
                    <a:p>
                      <a:r>
                        <a:rPr lang="en-US" sz="800" dirty="0" smtClean="0"/>
                        <a:t>67</a:t>
                      </a:r>
                      <a:endParaRPr lang="en-US" sz="800" dirty="0"/>
                    </a:p>
                  </a:txBody>
                  <a:tcPr/>
                </a:tc>
                <a:tc>
                  <a:txBody>
                    <a:bodyPr/>
                    <a:lstStyle/>
                    <a:p>
                      <a:r>
                        <a:rPr lang="en-US" sz="800" dirty="0" smtClean="0"/>
                        <a:t>7</a:t>
                      </a:r>
                      <a:endParaRPr lang="en-US" sz="800" dirty="0"/>
                    </a:p>
                  </a:txBody>
                  <a:tcPr/>
                </a:tc>
              </a:tr>
              <a:tr h="445811">
                <a:tc>
                  <a:txBody>
                    <a:bodyPr/>
                    <a:lstStyle/>
                    <a:p>
                      <a:r>
                        <a:rPr lang="en-US" sz="800" dirty="0" smtClean="0"/>
                        <a:t>Topical menthols (</a:t>
                      </a:r>
                      <a:r>
                        <a:rPr lang="en-US" sz="800" dirty="0" err="1" smtClean="0"/>
                        <a:t>Bengay</a:t>
                      </a:r>
                      <a:r>
                        <a:rPr lang="en-US" sz="800" dirty="0" smtClean="0"/>
                        <a:t>, Tiger balm, etc.)</a:t>
                      </a:r>
                      <a:endParaRPr lang="en-US" sz="800" dirty="0"/>
                    </a:p>
                  </a:txBody>
                  <a:tcPr/>
                </a:tc>
                <a:tc>
                  <a:txBody>
                    <a:bodyPr/>
                    <a:lstStyle/>
                    <a:p>
                      <a:r>
                        <a:rPr lang="en-US" sz="800" dirty="0" smtClean="0"/>
                        <a:t>2</a:t>
                      </a:r>
                      <a:endParaRPr lang="en-US" sz="800" dirty="0"/>
                    </a:p>
                  </a:txBody>
                  <a:tcPr/>
                </a:tc>
                <a:tc>
                  <a:txBody>
                    <a:bodyPr/>
                    <a:lstStyle/>
                    <a:p>
                      <a:r>
                        <a:rPr lang="en-US" sz="800" dirty="0" smtClean="0"/>
                        <a:t>34</a:t>
                      </a:r>
                      <a:endParaRPr lang="en-US" sz="800" dirty="0"/>
                    </a:p>
                  </a:txBody>
                  <a:tcPr/>
                </a:tc>
                <a:tc>
                  <a:txBody>
                    <a:bodyPr/>
                    <a:lstStyle/>
                    <a:p>
                      <a:r>
                        <a:rPr lang="en-US" sz="800" dirty="0" smtClean="0"/>
                        <a:t>6</a:t>
                      </a:r>
                      <a:endParaRPr lang="en-US" sz="800" dirty="0"/>
                    </a:p>
                  </a:txBody>
                  <a:tcPr/>
                </a:tc>
              </a:tr>
              <a:tr h="326928">
                <a:tc>
                  <a:txBody>
                    <a:bodyPr/>
                    <a:lstStyle/>
                    <a:p>
                      <a:r>
                        <a:rPr lang="en-US" sz="800" dirty="0" smtClean="0"/>
                        <a:t>Topical NSAIDS (</a:t>
                      </a:r>
                      <a:r>
                        <a:rPr lang="en-US" sz="800" dirty="0" err="1" smtClean="0"/>
                        <a:t>Voltaren</a:t>
                      </a:r>
                      <a:r>
                        <a:rPr lang="en-US" sz="800" dirty="0" smtClean="0"/>
                        <a:t> gel, </a:t>
                      </a:r>
                      <a:r>
                        <a:rPr lang="en-US" sz="800" dirty="0" err="1" smtClean="0"/>
                        <a:t>etc</a:t>
                      </a:r>
                      <a:r>
                        <a:rPr lang="en-US" sz="800" dirty="0" smtClean="0"/>
                        <a:t>)</a:t>
                      </a:r>
                      <a:endParaRPr lang="en-US" sz="800" dirty="0"/>
                    </a:p>
                  </a:txBody>
                  <a:tcPr/>
                </a:tc>
                <a:tc>
                  <a:txBody>
                    <a:bodyPr/>
                    <a:lstStyle/>
                    <a:p>
                      <a:r>
                        <a:rPr lang="en-US" sz="800" dirty="0" smtClean="0"/>
                        <a:t>0</a:t>
                      </a:r>
                      <a:endParaRPr lang="en-US" sz="800" dirty="0"/>
                    </a:p>
                  </a:txBody>
                  <a:tcPr/>
                </a:tc>
                <a:tc>
                  <a:txBody>
                    <a:bodyPr/>
                    <a:lstStyle/>
                    <a:p>
                      <a:r>
                        <a:rPr lang="en-US" sz="800" dirty="0" smtClean="0"/>
                        <a:t>20</a:t>
                      </a:r>
                      <a:endParaRPr lang="en-US" sz="800" dirty="0"/>
                    </a:p>
                  </a:txBody>
                  <a:tcPr/>
                </a:tc>
                <a:tc>
                  <a:txBody>
                    <a:bodyPr/>
                    <a:lstStyle/>
                    <a:p>
                      <a:r>
                        <a:rPr lang="en-US" sz="800" dirty="0" smtClean="0"/>
                        <a:t>0</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676456732"/>
              </p:ext>
            </p:extLst>
          </p:nvPr>
        </p:nvGraphicFramePr>
        <p:xfrm>
          <a:off x="4645025" y="2057397"/>
          <a:ext cx="4041776" cy="4731747"/>
        </p:xfrm>
        <a:graphic>
          <a:graphicData uri="http://schemas.openxmlformats.org/drawingml/2006/table">
            <a:tbl>
              <a:tblPr firstRow="1" bandRow="1">
                <a:tableStyleId>{073A0DAA-6AF3-43AB-8588-CEC1D06C72B9}</a:tableStyleId>
              </a:tblPr>
              <a:tblGrid>
                <a:gridCol w="1010444"/>
                <a:gridCol w="1010444"/>
                <a:gridCol w="1010444"/>
                <a:gridCol w="1010444"/>
              </a:tblGrid>
              <a:tr h="454953">
                <a:tc>
                  <a:txBody>
                    <a:bodyPr/>
                    <a:lstStyle/>
                    <a:p>
                      <a:r>
                        <a:rPr lang="en-US" sz="800" dirty="0" smtClean="0"/>
                        <a:t>Treatment</a:t>
                      </a:r>
                      <a:endParaRPr lang="en-US" sz="800" dirty="0"/>
                    </a:p>
                  </a:txBody>
                  <a:tcPr/>
                </a:tc>
                <a:tc>
                  <a:txBody>
                    <a:bodyPr/>
                    <a:lstStyle/>
                    <a:p>
                      <a:r>
                        <a:rPr lang="en-US" sz="800" dirty="0" smtClean="0"/>
                        <a:t>Number who</a:t>
                      </a:r>
                      <a:r>
                        <a:rPr lang="en-US" sz="800" baseline="0" dirty="0" smtClean="0"/>
                        <a:t> found treatment most helpful</a:t>
                      </a:r>
                      <a:endParaRPr lang="en-US" sz="800" dirty="0"/>
                    </a:p>
                  </a:txBody>
                  <a:tcPr/>
                </a:tc>
                <a:tc>
                  <a:txBody>
                    <a:bodyPr/>
                    <a:lstStyle/>
                    <a:p>
                      <a:r>
                        <a:rPr lang="en-US" sz="800" dirty="0" smtClean="0"/>
                        <a:t>Number who tried the treatment</a:t>
                      </a:r>
                      <a:endParaRPr lang="en-US" sz="800" dirty="0"/>
                    </a:p>
                  </a:txBody>
                  <a:tcPr/>
                </a:tc>
                <a:tc>
                  <a:txBody>
                    <a:bodyPr/>
                    <a:lstStyle/>
                    <a:p>
                      <a:r>
                        <a:rPr lang="en-US" sz="800" dirty="0" smtClean="0"/>
                        <a:t>Percent</a:t>
                      </a:r>
                      <a:endParaRPr lang="en-US" sz="800" dirty="0"/>
                    </a:p>
                  </a:txBody>
                  <a:tcPr/>
                </a:tc>
              </a:tr>
              <a:tr h="359803">
                <a:tc>
                  <a:txBody>
                    <a:bodyPr/>
                    <a:lstStyle/>
                    <a:p>
                      <a:r>
                        <a:rPr lang="en-US" sz="800" dirty="0" smtClean="0"/>
                        <a:t>Stretching</a:t>
                      </a:r>
                      <a:endParaRPr lang="en-US" sz="800" dirty="0"/>
                    </a:p>
                  </a:txBody>
                  <a:tcPr/>
                </a:tc>
                <a:tc>
                  <a:txBody>
                    <a:bodyPr/>
                    <a:lstStyle/>
                    <a:p>
                      <a:r>
                        <a:rPr lang="en-US" sz="800" dirty="0" smtClean="0"/>
                        <a:t>2</a:t>
                      </a:r>
                      <a:endParaRPr lang="en-US" sz="800" dirty="0"/>
                    </a:p>
                  </a:txBody>
                  <a:tcPr/>
                </a:tc>
                <a:tc>
                  <a:txBody>
                    <a:bodyPr/>
                    <a:lstStyle/>
                    <a:p>
                      <a:r>
                        <a:rPr lang="en-US" sz="800" dirty="0" smtClean="0"/>
                        <a:t>83</a:t>
                      </a:r>
                      <a:endParaRPr lang="en-US" sz="800" dirty="0"/>
                    </a:p>
                  </a:txBody>
                  <a:tcPr/>
                </a:tc>
                <a:tc>
                  <a:txBody>
                    <a:bodyPr/>
                    <a:lstStyle/>
                    <a:p>
                      <a:r>
                        <a:rPr lang="en-US" sz="800" dirty="0" smtClean="0"/>
                        <a:t>2</a:t>
                      </a:r>
                      <a:endParaRPr lang="en-US" sz="800" dirty="0"/>
                    </a:p>
                  </a:txBody>
                  <a:tcPr/>
                </a:tc>
              </a:tr>
              <a:tr h="359803">
                <a:tc>
                  <a:txBody>
                    <a:bodyPr/>
                    <a:lstStyle/>
                    <a:p>
                      <a:r>
                        <a:rPr lang="en-US" sz="800" dirty="0" smtClean="0"/>
                        <a:t>Exercise</a:t>
                      </a:r>
                      <a:endParaRPr lang="en-US" sz="800" dirty="0"/>
                    </a:p>
                  </a:txBody>
                  <a:tcPr/>
                </a:tc>
                <a:tc>
                  <a:txBody>
                    <a:bodyPr/>
                    <a:lstStyle/>
                    <a:p>
                      <a:r>
                        <a:rPr lang="en-US" sz="800" dirty="0" smtClean="0"/>
                        <a:t>10</a:t>
                      </a:r>
                      <a:endParaRPr lang="en-US" sz="800" dirty="0"/>
                    </a:p>
                  </a:txBody>
                  <a:tcPr/>
                </a:tc>
                <a:tc>
                  <a:txBody>
                    <a:bodyPr/>
                    <a:lstStyle/>
                    <a:p>
                      <a:r>
                        <a:rPr lang="en-US" sz="800" dirty="0" smtClean="0"/>
                        <a:t>78</a:t>
                      </a:r>
                      <a:endParaRPr lang="en-US" sz="800" dirty="0"/>
                    </a:p>
                  </a:txBody>
                  <a:tcPr/>
                </a:tc>
                <a:tc>
                  <a:txBody>
                    <a:bodyPr/>
                    <a:lstStyle/>
                    <a:p>
                      <a:r>
                        <a:rPr lang="en-US" sz="800" dirty="0" smtClean="0"/>
                        <a:t>13</a:t>
                      </a:r>
                      <a:endParaRPr lang="en-US" sz="800" dirty="0"/>
                    </a:p>
                  </a:txBody>
                  <a:tcPr/>
                </a:tc>
              </a:tr>
              <a:tr h="359803">
                <a:tc>
                  <a:txBody>
                    <a:bodyPr/>
                    <a:lstStyle/>
                    <a:p>
                      <a:r>
                        <a:rPr lang="en-US" sz="800" dirty="0" smtClean="0"/>
                        <a:t>Herbal remedies</a:t>
                      </a:r>
                      <a:endParaRPr lang="en-US" sz="800" dirty="0"/>
                    </a:p>
                  </a:txBody>
                  <a:tcPr/>
                </a:tc>
                <a:tc>
                  <a:txBody>
                    <a:bodyPr/>
                    <a:lstStyle/>
                    <a:p>
                      <a:r>
                        <a:rPr lang="en-US" sz="800" dirty="0" smtClean="0"/>
                        <a:t>2</a:t>
                      </a:r>
                      <a:endParaRPr lang="en-US" sz="800" dirty="0"/>
                    </a:p>
                  </a:txBody>
                  <a:tcPr/>
                </a:tc>
                <a:tc>
                  <a:txBody>
                    <a:bodyPr/>
                    <a:lstStyle/>
                    <a:p>
                      <a:r>
                        <a:rPr lang="en-US" sz="800" dirty="0" smtClean="0"/>
                        <a:t>60</a:t>
                      </a:r>
                      <a:endParaRPr lang="en-US" sz="800" dirty="0"/>
                    </a:p>
                  </a:txBody>
                  <a:tcPr/>
                </a:tc>
                <a:tc>
                  <a:txBody>
                    <a:bodyPr/>
                    <a:lstStyle/>
                    <a:p>
                      <a:r>
                        <a:rPr lang="en-US" sz="800" dirty="0" smtClean="0"/>
                        <a:t>3</a:t>
                      </a:r>
                      <a:endParaRPr lang="en-US" sz="800" dirty="0"/>
                    </a:p>
                  </a:txBody>
                  <a:tcPr/>
                </a:tc>
              </a:tr>
              <a:tr h="454953">
                <a:tc>
                  <a:txBody>
                    <a:bodyPr/>
                    <a:lstStyle/>
                    <a:p>
                      <a:r>
                        <a:rPr lang="en-US" sz="800" dirty="0" smtClean="0"/>
                        <a:t>Vitamin supplements in general</a:t>
                      </a:r>
                      <a:endParaRPr lang="en-US" sz="800" dirty="0"/>
                    </a:p>
                  </a:txBody>
                  <a:tcPr/>
                </a:tc>
                <a:tc>
                  <a:txBody>
                    <a:bodyPr/>
                    <a:lstStyle/>
                    <a:p>
                      <a:r>
                        <a:rPr lang="en-US" sz="800" dirty="0" smtClean="0"/>
                        <a:t>9</a:t>
                      </a:r>
                      <a:endParaRPr lang="en-US" sz="800" dirty="0"/>
                    </a:p>
                  </a:txBody>
                  <a:tcPr/>
                </a:tc>
                <a:tc>
                  <a:txBody>
                    <a:bodyPr/>
                    <a:lstStyle/>
                    <a:p>
                      <a:r>
                        <a:rPr lang="en-US" sz="800" dirty="0" smtClean="0"/>
                        <a:t>97</a:t>
                      </a:r>
                      <a:endParaRPr lang="en-US" sz="800" dirty="0"/>
                    </a:p>
                  </a:txBody>
                  <a:tcPr/>
                </a:tc>
                <a:tc>
                  <a:txBody>
                    <a:bodyPr/>
                    <a:lstStyle/>
                    <a:p>
                      <a:r>
                        <a:rPr lang="en-US" sz="800" dirty="0" smtClean="0"/>
                        <a:t>9</a:t>
                      </a:r>
                      <a:endParaRPr lang="en-US" sz="800" dirty="0"/>
                    </a:p>
                  </a:txBody>
                  <a:tcPr/>
                </a:tc>
              </a:tr>
              <a:tr h="359803">
                <a:tc>
                  <a:txBody>
                    <a:bodyPr/>
                    <a:lstStyle/>
                    <a:p>
                      <a:r>
                        <a:rPr lang="en-US" sz="800" dirty="0" smtClean="0"/>
                        <a:t>Coenzyme Q</a:t>
                      </a:r>
                      <a:endParaRPr lang="en-US" sz="800" dirty="0"/>
                    </a:p>
                  </a:txBody>
                  <a:tcPr/>
                </a:tc>
                <a:tc>
                  <a:txBody>
                    <a:bodyPr/>
                    <a:lstStyle/>
                    <a:p>
                      <a:r>
                        <a:rPr lang="en-US" sz="800" dirty="0" smtClean="0"/>
                        <a:t>0</a:t>
                      </a:r>
                      <a:endParaRPr lang="en-US" sz="800" dirty="0"/>
                    </a:p>
                  </a:txBody>
                  <a:tcPr/>
                </a:tc>
                <a:tc>
                  <a:txBody>
                    <a:bodyPr/>
                    <a:lstStyle/>
                    <a:p>
                      <a:r>
                        <a:rPr lang="en-US" sz="800" dirty="0" smtClean="0"/>
                        <a:t>45</a:t>
                      </a:r>
                      <a:endParaRPr lang="en-US" sz="800" dirty="0"/>
                    </a:p>
                  </a:txBody>
                  <a:tcPr/>
                </a:tc>
                <a:tc>
                  <a:txBody>
                    <a:bodyPr/>
                    <a:lstStyle/>
                    <a:p>
                      <a:r>
                        <a:rPr lang="en-US" sz="800" dirty="0" smtClean="0"/>
                        <a:t>0</a:t>
                      </a:r>
                      <a:endParaRPr lang="en-US" sz="800" dirty="0"/>
                    </a:p>
                  </a:txBody>
                  <a:tcPr/>
                </a:tc>
              </a:tr>
              <a:tr h="359803">
                <a:tc>
                  <a:txBody>
                    <a:bodyPr/>
                    <a:lstStyle/>
                    <a:p>
                      <a:r>
                        <a:rPr lang="en-US" sz="800" dirty="0" smtClean="0"/>
                        <a:t>Magnesium</a:t>
                      </a:r>
                      <a:endParaRPr lang="en-US" sz="800" dirty="0"/>
                    </a:p>
                  </a:txBody>
                  <a:tcPr/>
                </a:tc>
                <a:tc>
                  <a:txBody>
                    <a:bodyPr/>
                    <a:lstStyle/>
                    <a:p>
                      <a:r>
                        <a:rPr lang="en-US" sz="800" dirty="0" smtClean="0"/>
                        <a:t>11</a:t>
                      </a:r>
                      <a:endParaRPr lang="en-US" sz="800" dirty="0"/>
                    </a:p>
                  </a:txBody>
                  <a:tcPr/>
                </a:tc>
                <a:tc>
                  <a:txBody>
                    <a:bodyPr/>
                    <a:lstStyle/>
                    <a:p>
                      <a:r>
                        <a:rPr lang="en-US" sz="800" dirty="0" smtClean="0"/>
                        <a:t>87</a:t>
                      </a:r>
                      <a:endParaRPr lang="en-US" sz="800" dirty="0"/>
                    </a:p>
                  </a:txBody>
                  <a:tcPr/>
                </a:tc>
                <a:tc>
                  <a:txBody>
                    <a:bodyPr/>
                    <a:lstStyle/>
                    <a:p>
                      <a:r>
                        <a:rPr lang="en-US" sz="800" dirty="0" smtClean="0"/>
                        <a:t>13</a:t>
                      </a:r>
                      <a:endParaRPr lang="en-US" sz="800" dirty="0"/>
                    </a:p>
                  </a:txBody>
                  <a:tcPr/>
                </a:tc>
              </a:tr>
              <a:tr h="359803">
                <a:tc>
                  <a:txBody>
                    <a:bodyPr/>
                    <a:lstStyle/>
                    <a:p>
                      <a:r>
                        <a:rPr lang="en-US" sz="800" dirty="0" smtClean="0"/>
                        <a:t>Nerve blocks/</a:t>
                      </a:r>
                      <a:r>
                        <a:rPr lang="en-US" sz="800" baseline="0" dirty="0" smtClean="0"/>
                        <a:t> injections</a:t>
                      </a:r>
                      <a:endParaRPr lang="en-US" sz="800" dirty="0"/>
                    </a:p>
                  </a:txBody>
                  <a:tcPr/>
                </a:tc>
                <a:tc>
                  <a:txBody>
                    <a:bodyPr/>
                    <a:lstStyle/>
                    <a:p>
                      <a:r>
                        <a:rPr lang="en-US" sz="800" dirty="0" smtClean="0"/>
                        <a:t>1</a:t>
                      </a:r>
                      <a:endParaRPr lang="en-US" sz="800" dirty="0"/>
                    </a:p>
                  </a:txBody>
                  <a:tcPr/>
                </a:tc>
                <a:tc>
                  <a:txBody>
                    <a:bodyPr/>
                    <a:lstStyle/>
                    <a:p>
                      <a:r>
                        <a:rPr lang="en-US" sz="800" dirty="0" smtClean="0"/>
                        <a:t>5</a:t>
                      </a:r>
                      <a:endParaRPr lang="en-US" sz="800" dirty="0"/>
                    </a:p>
                  </a:txBody>
                  <a:tcPr/>
                </a:tc>
                <a:tc>
                  <a:txBody>
                    <a:bodyPr/>
                    <a:lstStyle/>
                    <a:p>
                      <a:r>
                        <a:rPr lang="en-US" sz="800" dirty="0" smtClean="0"/>
                        <a:t>20</a:t>
                      </a:r>
                      <a:endParaRPr lang="en-US" sz="800" dirty="0"/>
                    </a:p>
                  </a:txBody>
                  <a:tcPr/>
                </a:tc>
              </a:tr>
              <a:tr h="576273">
                <a:tc>
                  <a:txBody>
                    <a:bodyPr/>
                    <a:lstStyle/>
                    <a:p>
                      <a:r>
                        <a:rPr lang="en-US" sz="800" dirty="0" smtClean="0"/>
                        <a:t>TENS unit (transcutaneous electrical nerve stimulator)</a:t>
                      </a:r>
                      <a:endParaRPr lang="en-US" sz="800" dirty="0"/>
                    </a:p>
                  </a:txBody>
                  <a:tcPr/>
                </a:tc>
                <a:tc>
                  <a:txBody>
                    <a:bodyPr/>
                    <a:lstStyle/>
                    <a:p>
                      <a:r>
                        <a:rPr lang="en-US" sz="800" dirty="0" smtClean="0"/>
                        <a:t>0</a:t>
                      </a:r>
                      <a:endParaRPr lang="en-US" sz="800" dirty="0"/>
                    </a:p>
                  </a:txBody>
                  <a:tcPr/>
                </a:tc>
                <a:tc>
                  <a:txBody>
                    <a:bodyPr/>
                    <a:lstStyle/>
                    <a:p>
                      <a:r>
                        <a:rPr lang="en-US" sz="800" dirty="0" smtClean="0"/>
                        <a:t>26</a:t>
                      </a:r>
                      <a:endParaRPr lang="en-US" sz="800" dirty="0"/>
                    </a:p>
                  </a:txBody>
                  <a:tcPr/>
                </a:tc>
                <a:tc>
                  <a:txBody>
                    <a:bodyPr/>
                    <a:lstStyle/>
                    <a:p>
                      <a:r>
                        <a:rPr lang="en-US" sz="800" dirty="0" smtClean="0"/>
                        <a:t>0</a:t>
                      </a:r>
                      <a:endParaRPr lang="en-US" sz="800" dirty="0"/>
                    </a:p>
                  </a:txBody>
                  <a:tcPr/>
                </a:tc>
              </a:tr>
              <a:tr h="359803">
                <a:tc>
                  <a:txBody>
                    <a:bodyPr/>
                    <a:lstStyle/>
                    <a:p>
                      <a:r>
                        <a:rPr lang="en-US" sz="800" dirty="0" smtClean="0"/>
                        <a:t>Steroids</a:t>
                      </a:r>
                      <a:endParaRPr lang="en-US" sz="800" dirty="0"/>
                    </a:p>
                  </a:txBody>
                  <a:tcPr/>
                </a:tc>
                <a:tc>
                  <a:txBody>
                    <a:bodyPr/>
                    <a:lstStyle/>
                    <a:p>
                      <a:r>
                        <a:rPr lang="en-US" sz="800" dirty="0" smtClean="0"/>
                        <a:t>1</a:t>
                      </a:r>
                      <a:endParaRPr lang="en-US" sz="800" dirty="0"/>
                    </a:p>
                  </a:txBody>
                  <a:tcPr/>
                </a:tc>
                <a:tc>
                  <a:txBody>
                    <a:bodyPr/>
                    <a:lstStyle/>
                    <a:p>
                      <a:r>
                        <a:rPr lang="en-US" sz="800" dirty="0" smtClean="0"/>
                        <a:t>21</a:t>
                      </a:r>
                      <a:endParaRPr lang="en-US" sz="800" dirty="0"/>
                    </a:p>
                  </a:txBody>
                  <a:tcPr/>
                </a:tc>
                <a:tc>
                  <a:txBody>
                    <a:bodyPr/>
                    <a:lstStyle/>
                    <a:p>
                      <a:r>
                        <a:rPr lang="en-US" sz="800" dirty="0" smtClean="0"/>
                        <a:t>5</a:t>
                      </a:r>
                      <a:endParaRPr lang="en-US" sz="800" dirty="0"/>
                    </a:p>
                  </a:txBody>
                  <a:tcPr/>
                </a:tc>
              </a:tr>
              <a:tr h="359803">
                <a:tc>
                  <a:txBody>
                    <a:bodyPr/>
                    <a:lstStyle/>
                    <a:p>
                      <a:r>
                        <a:rPr lang="en-US" sz="800" dirty="0" smtClean="0"/>
                        <a:t>Other</a:t>
                      </a:r>
                      <a:endParaRPr lang="en-US" sz="800" dirty="0"/>
                    </a:p>
                  </a:txBody>
                  <a:tcPr/>
                </a:tc>
                <a:tc>
                  <a:txBody>
                    <a:bodyPr/>
                    <a:lstStyle/>
                    <a:p>
                      <a:r>
                        <a:rPr lang="en-US" sz="800" dirty="0" smtClean="0"/>
                        <a:t>15</a:t>
                      </a:r>
                      <a:endParaRPr lang="en-US" sz="800" dirty="0"/>
                    </a:p>
                  </a:txBody>
                  <a:tcPr/>
                </a:tc>
                <a:tc>
                  <a:txBody>
                    <a:bodyPr/>
                    <a:lstStyle/>
                    <a:p>
                      <a:r>
                        <a:rPr lang="en-US" sz="800" dirty="0" smtClean="0"/>
                        <a:t>39</a:t>
                      </a:r>
                      <a:endParaRPr lang="en-US" sz="800" dirty="0"/>
                    </a:p>
                  </a:txBody>
                  <a:tcPr/>
                </a:tc>
                <a:tc>
                  <a:txBody>
                    <a:bodyPr/>
                    <a:lstStyle/>
                    <a:p>
                      <a:r>
                        <a:rPr lang="en-US" sz="800" dirty="0" smtClean="0"/>
                        <a:t>38</a:t>
                      </a:r>
                      <a:endParaRPr lang="en-US" sz="800" dirty="0"/>
                    </a:p>
                  </a:txBody>
                  <a:tcPr/>
                </a:tc>
              </a:tr>
              <a:tr h="359803">
                <a:tc>
                  <a:txBody>
                    <a:bodyPr/>
                    <a:lstStyle/>
                    <a:p>
                      <a:r>
                        <a:rPr lang="en-US" sz="800" dirty="0" smtClean="0"/>
                        <a:t>None</a:t>
                      </a:r>
                      <a:endParaRPr lang="en-US" sz="800" dirty="0"/>
                    </a:p>
                  </a:txBody>
                  <a:tcPr/>
                </a:tc>
                <a:tc>
                  <a:txBody>
                    <a:bodyPr/>
                    <a:lstStyle/>
                    <a:p>
                      <a:r>
                        <a:rPr lang="en-US" sz="800" dirty="0" smtClean="0"/>
                        <a:t>27</a:t>
                      </a:r>
                      <a:endParaRPr lang="en-US" sz="800" dirty="0"/>
                    </a:p>
                  </a:txBody>
                  <a:tcPr/>
                </a:tc>
                <a:tc>
                  <a:txBody>
                    <a:bodyPr/>
                    <a:lstStyle/>
                    <a:p>
                      <a:r>
                        <a:rPr lang="en-US" sz="800" dirty="0" smtClean="0"/>
                        <a:t>NA</a:t>
                      </a:r>
                      <a:endParaRPr lang="en-US" sz="800" dirty="0"/>
                    </a:p>
                  </a:txBody>
                  <a:tcPr/>
                </a:tc>
                <a:tc>
                  <a:txBody>
                    <a:bodyPr/>
                    <a:lstStyle/>
                    <a:p>
                      <a:r>
                        <a:rPr lang="en-US" sz="800" dirty="0" smtClean="0"/>
                        <a:t>20 (% of</a:t>
                      </a:r>
                      <a:r>
                        <a:rPr lang="en-US" sz="800" baseline="0" dirty="0" smtClean="0"/>
                        <a:t> all 132 answers)</a:t>
                      </a:r>
                      <a:endParaRPr lang="en-US" sz="8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59</a:t>
            </a:fld>
            <a:endParaRPr lang="en-US"/>
          </a:p>
        </p:txBody>
      </p:sp>
    </p:spTree>
    <p:extLst>
      <p:ext uri="{BB962C8B-B14F-4D97-AF65-F5344CB8AC3E}">
        <p14:creationId xmlns:p14="http://schemas.microsoft.com/office/powerpoint/2010/main" val="2609377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Age</a:t>
            </a:r>
            <a:endParaRPr lang="en-US" sz="4000" b="1" dirty="0"/>
          </a:p>
        </p:txBody>
      </p:sp>
      <p:sp>
        <p:nvSpPr>
          <p:cNvPr id="6" name="Text Placeholder 5"/>
          <p:cNvSpPr>
            <a:spLocks noGrp="1"/>
          </p:cNvSpPr>
          <p:nvPr>
            <p:ph type="body" idx="1"/>
          </p:nvPr>
        </p:nvSpPr>
        <p:spPr/>
        <p:txBody>
          <a:bodyPr>
            <a:normAutofit fontScale="55000" lnSpcReduction="20000"/>
          </a:bodyPr>
          <a:lstStyle/>
          <a:p>
            <a:r>
              <a:rPr lang="en-US" dirty="0"/>
              <a:t>Please enter your age when you were </a:t>
            </a:r>
            <a:r>
              <a:rPr lang="en-US" dirty="0" err="1"/>
              <a:t>floxed</a:t>
            </a:r>
            <a:r>
              <a:rPr lang="en-US" dirty="0"/>
              <a:t>. (Enter your youngest age if </a:t>
            </a:r>
            <a:r>
              <a:rPr lang="en-US" dirty="0" err="1"/>
              <a:t>floxed</a:t>
            </a:r>
            <a:r>
              <a:rPr lang="en-US" dirty="0"/>
              <a:t> more than once)</a:t>
            </a:r>
            <a:br>
              <a:rPr lang="en-US" dirty="0"/>
            </a:b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94554132"/>
              </p:ext>
            </p:extLst>
          </p:nvPr>
        </p:nvGraphicFramePr>
        <p:xfrm>
          <a:off x="457200" y="2174875"/>
          <a:ext cx="4040187" cy="3997954"/>
        </p:xfrm>
        <a:graphic>
          <a:graphicData uri="http://schemas.openxmlformats.org/drawingml/2006/table">
            <a:tbl>
              <a:tblPr firstRow="1" bandRow="1">
                <a:tableStyleId>{073A0DAA-6AF3-43AB-8588-CEC1D06C72B9}</a:tableStyleId>
              </a:tblPr>
              <a:tblGrid>
                <a:gridCol w="1346729"/>
                <a:gridCol w="1346729"/>
                <a:gridCol w="1346729"/>
              </a:tblGrid>
              <a:tr h="790806">
                <a:tc>
                  <a:txBody>
                    <a:bodyPr/>
                    <a:lstStyle/>
                    <a:p>
                      <a:r>
                        <a:rPr lang="en-US" dirty="0" smtClean="0"/>
                        <a:t>Age (Years)</a:t>
                      </a:r>
                      <a:endParaRPr lang="en-US" dirty="0"/>
                    </a:p>
                  </a:txBody>
                  <a:tcPr marL="91404" marR="91404"/>
                </a:tc>
                <a:tc>
                  <a:txBody>
                    <a:bodyPr/>
                    <a:lstStyle/>
                    <a:p>
                      <a:r>
                        <a:rPr lang="en-US" dirty="0" smtClean="0"/>
                        <a:t>Number (n=137)</a:t>
                      </a:r>
                      <a:endParaRPr lang="en-US" dirty="0"/>
                    </a:p>
                  </a:txBody>
                  <a:tcPr marL="91404" marR="91404"/>
                </a:tc>
                <a:tc>
                  <a:txBody>
                    <a:bodyPr/>
                    <a:lstStyle/>
                    <a:p>
                      <a:r>
                        <a:rPr lang="en-US" dirty="0" smtClean="0"/>
                        <a:t>%</a:t>
                      </a:r>
                      <a:endParaRPr lang="en-US" dirty="0"/>
                    </a:p>
                  </a:txBody>
                  <a:tcPr marL="91404" marR="91404"/>
                </a:tc>
              </a:tr>
              <a:tr h="458164">
                <a:tc>
                  <a:txBody>
                    <a:bodyPr/>
                    <a:lstStyle/>
                    <a:p>
                      <a:r>
                        <a:rPr lang="en-US" dirty="0" smtClean="0"/>
                        <a:t>16-20</a:t>
                      </a:r>
                      <a:endParaRPr lang="en-US" dirty="0"/>
                    </a:p>
                  </a:txBody>
                  <a:tcPr marL="91404" marR="91404"/>
                </a:tc>
                <a:tc>
                  <a:txBody>
                    <a:bodyPr/>
                    <a:lstStyle/>
                    <a:p>
                      <a:r>
                        <a:rPr lang="en-US" dirty="0" smtClean="0"/>
                        <a:t>7</a:t>
                      </a:r>
                      <a:endParaRPr lang="en-US" dirty="0"/>
                    </a:p>
                  </a:txBody>
                  <a:tcPr marL="91404" marR="91404"/>
                </a:tc>
                <a:tc>
                  <a:txBody>
                    <a:bodyPr/>
                    <a:lstStyle/>
                    <a:p>
                      <a:r>
                        <a:rPr lang="en-US" dirty="0" smtClean="0"/>
                        <a:t>5</a:t>
                      </a:r>
                      <a:endParaRPr lang="en-US" dirty="0"/>
                    </a:p>
                  </a:txBody>
                  <a:tcPr marL="91404" marR="91404"/>
                </a:tc>
              </a:tr>
              <a:tr h="458164">
                <a:tc>
                  <a:txBody>
                    <a:bodyPr/>
                    <a:lstStyle/>
                    <a:p>
                      <a:r>
                        <a:rPr lang="en-US" dirty="0" smtClean="0"/>
                        <a:t>21-30</a:t>
                      </a:r>
                      <a:endParaRPr lang="en-US" dirty="0"/>
                    </a:p>
                  </a:txBody>
                  <a:tcPr marL="91404" marR="91404"/>
                </a:tc>
                <a:tc>
                  <a:txBody>
                    <a:bodyPr/>
                    <a:lstStyle/>
                    <a:p>
                      <a:r>
                        <a:rPr lang="en-US" dirty="0" smtClean="0"/>
                        <a:t>26</a:t>
                      </a:r>
                      <a:endParaRPr lang="en-US" dirty="0"/>
                    </a:p>
                  </a:txBody>
                  <a:tcPr marL="91404" marR="91404"/>
                </a:tc>
                <a:tc>
                  <a:txBody>
                    <a:bodyPr/>
                    <a:lstStyle/>
                    <a:p>
                      <a:r>
                        <a:rPr lang="en-US" dirty="0" smtClean="0"/>
                        <a:t>19</a:t>
                      </a:r>
                      <a:endParaRPr lang="en-US" dirty="0"/>
                    </a:p>
                  </a:txBody>
                  <a:tcPr marL="91404" marR="91404"/>
                </a:tc>
              </a:tr>
              <a:tr h="458164">
                <a:tc>
                  <a:txBody>
                    <a:bodyPr/>
                    <a:lstStyle/>
                    <a:p>
                      <a:r>
                        <a:rPr lang="en-US" dirty="0" smtClean="0"/>
                        <a:t>31-40</a:t>
                      </a:r>
                      <a:endParaRPr lang="en-US" dirty="0"/>
                    </a:p>
                  </a:txBody>
                  <a:tcPr marL="91404" marR="91404"/>
                </a:tc>
                <a:tc>
                  <a:txBody>
                    <a:bodyPr/>
                    <a:lstStyle/>
                    <a:p>
                      <a:r>
                        <a:rPr lang="en-US" dirty="0" smtClean="0"/>
                        <a:t>31</a:t>
                      </a:r>
                      <a:endParaRPr lang="en-US" dirty="0"/>
                    </a:p>
                  </a:txBody>
                  <a:tcPr marL="91404" marR="91404"/>
                </a:tc>
                <a:tc>
                  <a:txBody>
                    <a:bodyPr/>
                    <a:lstStyle/>
                    <a:p>
                      <a:r>
                        <a:rPr lang="en-US" dirty="0" smtClean="0"/>
                        <a:t>23</a:t>
                      </a:r>
                      <a:endParaRPr lang="en-US" dirty="0"/>
                    </a:p>
                  </a:txBody>
                  <a:tcPr marL="91404" marR="91404"/>
                </a:tc>
              </a:tr>
              <a:tr h="458164">
                <a:tc>
                  <a:txBody>
                    <a:bodyPr/>
                    <a:lstStyle/>
                    <a:p>
                      <a:r>
                        <a:rPr lang="en-US" dirty="0" smtClean="0"/>
                        <a:t>41-50</a:t>
                      </a:r>
                      <a:endParaRPr lang="en-US" dirty="0"/>
                    </a:p>
                  </a:txBody>
                  <a:tcPr marL="91404" marR="91404"/>
                </a:tc>
                <a:tc>
                  <a:txBody>
                    <a:bodyPr/>
                    <a:lstStyle/>
                    <a:p>
                      <a:r>
                        <a:rPr lang="en-US" dirty="0" smtClean="0"/>
                        <a:t>40</a:t>
                      </a:r>
                      <a:endParaRPr lang="en-US" dirty="0"/>
                    </a:p>
                  </a:txBody>
                  <a:tcPr marL="91404" marR="91404"/>
                </a:tc>
                <a:tc>
                  <a:txBody>
                    <a:bodyPr/>
                    <a:lstStyle/>
                    <a:p>
                      <a:r>
                        <a:rPr lang="en-US" dirty="0" smtClean="0"/>
                        <a:t>29</a:t>
                      </a:r>
                      <a:endParaRPr lang="en-US" dirty="0"/>
                    </a:p>
                  </a:txBody>
                  <a:tcPr marL="91404" marR="91404"/>
                </a:tc>
              </a:tr>
              <a:tr h="458164">
                <a:tc>
                  <a:txBody>
                    <a:bodyPr/>
                    <a:lstStyle/>
                    <a:p>
                      <a:r>
                        <a:rPr lang="en-US" dirty="0" smtClean="0"/>
                        <a:t>51-60</a:t>
                      </a:r>
                      <a:endParaRPr lang="en-US" dirty="0"/>
                    </a:p>
                  </a:txBody>
                  <a:tcPr marL="91404" marR="91404"/>
                </a:tc>
                <a:tc>
                  <a:txBody>
                    <a:bodyPr/>
                    <a:lstStyle/>
                    <a:p>
                      <a:r>
                        <a:rPr lang="en-US" dirty="0" smtClean="0"/>
                        <a:t>23</a:t>
                      </a:r>
                      <a:endParaRPr lang="en-US" dirty="0"/>
                    </a:p>
                  </a:txBody>
                  <a:tcPr marL="91404" marR="91404"/>
                </a:tc>
                <a:tc>
                  <a:txBody>
                    <a:bodyPr/>
                    <a:lstStyle/>
                    <a:p>
                      <a:r>
                        <a:rPr lang="en-US" dirty="0" smtClean="0"/>
                        <a:t>17</a:t>
                      </a:r>
                      <a:endParaRPr lang="en-US" dirty="0"/>
                    </a:p>
                  </a:txBody>
                  <a:tcPr marL="91404" marR="91404"/>
                </a:tc>
              </a:tr>
              <a:tr h="458164">
                <a:tc>
                  <a:txBody>
                    <a:bodyPr/>
                    <a:lstStyle/>
                    <a:p>
                      <a:r>
                        <a:rPr lang="en-US" dirty="0" smtClean="0"/>
                        <a:t>61-70</a:t>
                      </a:r>
                      <a:endParaRPr lang="en-US" dirty="0"/>
                    </a:p>
                  </a:txBody>
                  <a:tcPr marL="91404" marR="91404"/>
                </a:tc>
                <a:tc>
                  <a:txBody>
                    <a:bodyPr/>
                    <a:lstStyle/>
                    <a:p>
                      <a:r>
                        <a:rPr lang="en-US" dirty="0" smtClean="0"/>
                        <a:t>6</a:t>
                      </a:r>
                      <a:endParaRPr lang="en-US" dirty="0"/>
                    </a:p>
                  </a:txBody>
                  <a:tcPr marL="91404" marR="91404"/>
                </a:tc>
                <a:tc>
                  <a:txBody>
                    <a:bodyPr/>
                    <a:lstStyle/>
                    <a:p>
                      <a:r>
                        <a:rPr lang="en-US" dirty="0" smtClean="0"/>
                        <a:t>4</a:t>
                      </a:r>
                      <a:endParaRPr lang="en-US" dirty="0"/>
                    </a:p>
                  </a:txBody>
                  <a:tcPr marL="91404" marR="91404"/>
                </a:tc>
              </a:tr>
              <a:tr h="458164">
                <a:tc>
                  <a:txBody>
                    <a:bodyPr/>
                    <a:lstStyle/>
                    <a:p>
                      <a:r>
                        <a:rPr lang="en-US" dirty="0" smtClean="0"/>
                        <a:t>&gt;70</a:t>
                      </a:r>
                      <a:endParaRPr lang="en-US" dirty="0"/>
                    </a:p>
                  </a:txBody>
                  <a:tcPr marL="91404" marR="91404"/>
                </a:tc>
                <a:tc>
                  <a:txBody>
                    <a:bodyPr/>
                    <a:lstStyle/>
                    <a:p>
                      <a:r>
                        <a:rPr lang="en-US" dirty="0" smtClean="0"/>
                        <a:t>4</a:t>
                      </a:r>
                      <a:endParaRPr lang="en-US" dirty="0"/>
                    </a:p>
                  </a:txBody>
                  <a:tcPr marL="91404" marR="91404"/>
                </a:tc>
                <a:tc>
                  <a:txBody>
                    <a:bodyPr/>
                    <a:lstStyle/>
                    <a:p>
                      <a:r>
                        <a:rPr lang="en-US" dirty="0" smtClean="0"/>
                        <a:t>3</a:t>
                      </a:r>
                      <a:endParaRPr lang="en-US" dirty="0"/>
                    </a:p>
                  </a:txBody>
                  <a:tcPr marL="91404" marR="91404"/>
                </a:tc>
              </a:tr>
            </a:tbl>
          </a:graphicData>
        </a:graphic>
      </p:graphicFrame>
      <p:sp>
        <p:nvSpPr>
          <p:cNvPr id="8" name="Text Placeholder 7"/>
          <p:cNvSpPr>
            <a:spLocks noGrp="1"/>
          </p:cNvSpPr>
          <p:nvPr>
            <p:ph type="body" sz="quarter" idx="3"/>
          </p:nvPr>
        </p:nvSpPr>
        <p:spPr>
          <a:xfrm>
            <a:off x="4648200" y="1524000"/>
            <a:ext cx="4041775" cy="639762"/>
          </a:xfrm>
        </p:spPr>
        <p:txBody>
          <a:bodyPr/>
          <a:lstStyle/>
          <a:p>
            <a:endParaRPr lang="en-US" dirty="0"/>
          </a:p>
        </p:txBody>
      </p:sp>
      <p:sp>
        <p:nvSpPr>
          <p:cNvPr id="10" name="Content Placeholder 9"/>
          <p:cNvSpPr>
            <a:spLocks noGrp="1"/>
          </p:cNvSpPr>
          <p:nvPr>
            <p:ph sz="quarter" idx="4"/>
          </p:nvPr>
        </p:nvSpPr>
        <p:spPr/>
        <p:txBody>
          <a:bodyPr>
            <a:normAutofit fontScale="85000" lnSpcReduction="10000"/>
          </a:bodyPr>
          <a:lstStyle/>
          <a:p>
            <a:r>
              <a:rPr lang="en-US" dirty="0" smtClean="0"/>
              <a:t>This age distribution is not necessarily the age distribution of ALL victims of FQ toxicity.  There may be a selection bias toward younger individuals who are more comfortable with the use of the internet and online forums. However, this does prove that FQ victims are not JUST the over-sixty population that is described on the FQ package inserts.  This is clearly a problem for people of all ages.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6</a:t>
            </a:fld>
            <a:endParaRPr lang="en-US"/>
          </a:p>
        </p:txBody>
      </p:sp>
    </p:spTree>
    <p:extLst>
      <p:ext uri="{BB962C8B-B14F-4D97-AF65-F5344CB8AC3E}">
        <p14:creationId xmlns:p14="http://schemas.microsoft.com/office/powerpoint/2010/main" val="437101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Treatments that Worsened Symptoms</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Which treatments made symptoms WORSE? (Choose all that apply)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282130052"/>
              </p:ext>
            </p:extLst>
          </p:nvPr>
        </p:nvGraphicFramePr>
        <p:xfrm>
          <a:off x="457200" y="2175336"/>
          <a:ext cx="4040188" cy="4635240"/>
        </p:xfrm>
        <a:graphic>
          <a:graphicData uri="http://schemas.openxmlformats.org/drawingml/2006/table">
            <a:tbl>
              <a:tblPr firstRow="1" bandRow="1">
                <a:tableStyleId>{073A0DAA-6AF3-43AB-8588-CEC1D06C72B9}</a:tableStyleId>
              </a:tblPr>
              <a:tblGrid>
                <a:gridCol w="1010047"/>
                <a:gridCol w="1010047"/>
                <a:gridCol w="1010047"/>
                <a:gridCol w="1010047"/>
              </a:tblGrid>
              <a:tr h="330822">
                <a:tc>
                  <a:txBody>
                    <a:bodyPr/>
                    <a:lstStyle/>
                    <a:p>
                      <a:r>
                        <a:rPr lang="en-US" sz="800" dirty="0" smtClean="0"/>
                        <a:t>Treatment</a:t>
                      </a:r>
                      <a:endParaRPr lang="en-US" sz="800" dirty="0"/>
                    </a:p>
                  </a:txBody>
                  <a:tcPr/>
                </a:tc>
                <a:tc>
                  <a:txBody>
                    <a:bodyPr/>
                    <a:lstStyle/>
                    <a:p>
                      <a:r>
                        <a:rPr lang="en-US" sz="800" dirty="0" smtClean="0"/>
                        <a:t>Number who</a:t>
                      </a:r>
                      <a:r>
                        <a:rPr lang="en-US" sz="800" baseline="0" dirty="0" smtClean="0"/>
                        <a:t> found treatment harmful</a:t>
                      </a:r>
                      <a:endParaRPr lang="en-US" sz="800" dirty="0"/>
                    </a:p>
                  </a:txBody>
                  <a:tcPr/>
                </a:tc>
                <a:tc>
                  <a:txBody>
                    <a:bodyPr/>
                    <a:lstStyle/>
                    <a:p>
                      <a:r>
                        <a:rPr lang="en-US" sz="800" dirty="0" smtClean="0"/>
                        <a:t>Number who tried the treatment</a:t>
                      </a:r>
                      <a:endParaRPr lang="en-US" sz="800" dirty="0"/>
                    </a:p>
                  </a:txBody>
                  <a:tcPr/>
                </a:tc>
                <a:tc>
                  <a:txBody>
                    <a:bodyPr/>
                    <a:lstStyle/>
                    <a:p>
                      <a:r>
                        <a:rPr lang="en-US" sz="800" dirty="0" smtClean="0"/>
                        <a:t>Percent</a:t>
                      </a:r>
                      <a:endParaRPr lang="en-US" sz="800" dirty="0"/>
                    </a:p>
                  </a:txBody>
                  <a:tcPr/>
                </a:tc>
              </a:tr>
              <a:tr h="571419">
                <a:tc>
                  <a:txBody>
                    <a:bodyPr/>
                    <a:lstStyle/>
                    <a:p>
                      <a:r>
                        <a:rPr lang="en-US" sz="800" dirty="0" smtClean="0"/>
                        <a:t>Opioids (such as methadone, </a:t>
                      </a:r>
                      <a:r>
                        <a:rPr lang="en-US" sz="800" dirty="0" err="1" smtClean="0"/>
                        <a:t>vicodin</a:t>
                      </a:r>
                      <a:r>
                        <a:rPr lang="en-US" sz="800" dirty="0" smtClean="0"/>
                        <a:t>, </a:t>
                      </a:r>
                      <a:r>
                        <a:rPr lang="en-US" sz="800" dirty="0" err="1" smtClean="0"/>
                        <a:t>oxycontin</a:t>
                      </a:r>
                      <a:r>
                        <a:rPr lang="en-US" sz="800" dirty="0" smtClean="0"/>
                        <a:t>, </a:t>
                      </a:r>
                      <a:r>
                        <a:rPr lang="en-US" sz="800" dirty="0" err="1" smtClean="0"/>
                        <a:t>etc</a:t>
                      </a:r>
                      <a:r>
                        <a:rPr lang="en-US" sz="800" dirty="0" smtClean="0"/>
                        <a:t>)</a:t>
                      </a:r>
                      <a:endParaRPr lang="en-US" sz="800" dirty="0"/>
                    </a:p>
                  </a:txBody>
                  <a:tcPr/>
                </a:tc>
                <a:tc>
                  <a:txBody>
                    <a:bodyPr/>
                    <a:lstStyle/>
                    <a:p>
                      <a:r>
                        <a:rPr lang="en-US" sz="800" dirty="0" smtClean="0"/>
                        <a:t>7</a:t>
                      </a:r>
                      <a:endParaRPr lang="en-US" sz="800" dirty="0"/>
                    </a:p>
                  </a:txBody>
                  <a:tcPr/>
                </a:tc>
                <a:tc>
                  <a:txBody>
                    <a:bodyPr/>
                    <a:lstStyle/>
                    <a:p>
                      <a:r>
                        <a:rPr lang="en-US" sz="800" dirty="0" smtClean="0"/>
                        <a:t>33</a:t>
                      </a:r>
                      <a:endParaRPr lang="en-US" sz="800" dirty="0"/>
                    </a:p>
                  </a:txBody>
                  <a:tcPr/>
                </a:tc>
                <a:tc>
                  <a:txBody>
                    <a:bodyPr/>
                    <a:lstStyle/>
                    <a:p>
                      <a:r>
                        <a:rPr lang="en-US" sz="800" dirty="0" smtClean="0"/>
                        <a:t>21</a:t>
                      </a:r>
                      <a:endParaRPr lang="en-US" sz="800" dirty="0"/>
                    </a:p>
                  </a:txBody>
                  <a:tcPr/>
                </a:tc>
              </a:tr>
              <a:tr h="451120">
                <a:tc>
                  <a:txBody>
                    <a:bodyPr/>
                    <a:lstStyle/>
                    <a:p>
                      <a:r>
                        <a:rPr lang="en-US" sz="800" dirty="0" smtClean="0"/>
                        <a:t>NSAIDS (Advil, ibuprofen, aspirin, Celebrex,</a:t>
                      </a:r>
                      <a:r>
                        <a:rPr lang="en-US" sz="800" baseline="0" dirty="0" smtClean="0"/>
                        <a:t> </a:t>
                      </a:r>
                      <a:r>
                        <a:rPr lang="en-US" sz="800" baseline="0" dirty="0" err="1" smtClean="0"/>
                        <a:t>etc</a:t>
                      </a:r>
                      <a:r>
                        <a:rPr lang="en-US" sz="800" baseline="0" dirty="0" smtClean="0"/>
                        <a:t>)</a:t>
                      </a:r>
                      <a:endParaRPr lang="en-US" sz="800" dirty="0"/>
                    </a:p>
                  </a:txBody>
                  <a:tcPr/>
                </a:tc>
                <a:tc>
                  <a:txBody>
                    <a:bodyPr/>
                    <a:lstStyle/>
                    <a:p>
                      <a:r>
                        <a:rPr lang="en-US" sz="800" dirty="0" smtClean="0"/>
                        <a:t>16</a:t>
                      </a:r>
                      <a:endParaRPr lang="en-US" sz="800" dirty="0"/>
                    </a:p>
                  </a:txBody>
                  <a:tcPr/>
                </a:tc>
                <a:tc>
                  <a:txBody>
                    <a:bodyPr/>
                    <a:lstStyle/>
                    <a:p>
                      <a:r>
                        <a:rPr lang="en-US" sz="800" dirty="0" smtClean="0"/>
                        <a:t>65</a:t>
                      </a:r>
                      <a:endParaRPr lang="en-US" sz="800" dirty="0"/>
                    </a:p>
                  </a:txBody>
                  <a:tcPr/>
                </a:tc>
                <a:tc>
                  <a:txBody>
                    <a:bodyPr/>
                    <a:lstStyle/>
                    <a:p>
                      <a:r>
                        <a:rPr lang="en-US" sz="800" dirty="0" smtClean="0"/>
                        <a:t>25</a:t>
                      </a:r>
                      <a:endParaRPr lang="en-US" sz="800" dirty="0"/>
                    </a:p>
                  </a:txBody>
                  <a:tcPr/>
                </a:tc>
              </a:tr>
              <a:tr h="308895">
                <a:tc>
                  <a:txBody>
                    <a:bodyPr/>
                    <a:lstStyle/>
                    <a:p>
                      <a:r>
                        <a:rPr lang="en-US" sz="800" dirty="0" smtClean="0"/>
                        <a:t>Tramadol</a:t>
                      </a:r>
                      <a:endParaRPr lang="en-US" sz="800" dirty="0"/>
                    </a:p>
                  </a:txBody>
                  <a:tcPr/>
                </a:tc>
                <a:tc>
                  <a:txBody>
                    <a:bodyPr/>
                    <a:lstStyle/>
                    <a:p>
                      <a:r>
                        <a:rPr lang="en-US" sz="800" dirty="0" smtClean="0"/>
                        <a:t>1</a:t>
                      </a:r>
                      <a:endParaRPr lang="en-US" sz="800" dirty="0"/>
                    </a:p>
                  </a:txBody>
                  <a:tcPr/>
                </a:tc>
                <a:tc>
                  <a:txBody>
                    <a:bodyPr/>
                    <a:lstStyle/>
                    <a:p>
                      <a:r>
                        <a:rPr lang="en-US" sz="800" dirty="0" smtClean="0"/>
                        <a:t>25</a:t>
                      </a:r>
                      <a:endParaRPr lang="en-US" sz="800" dirty="0"/>
                    </a:p>
                  </a:txBody>
                  <a:tcPr/>
                </a:tc>
                <a:tc>
                  <a:txBody>
                    <a:bodyPr/>
                    <a:lstStyle/>
                    <a:p>
                      <a:r>
                        <a:rPr lang="en-US" sz="800" dirty="0" smtClean="0"/>
                        <a:t>4</a:t>
                      </a:r>
                      <a:endParaRPr lang="en-US" sz="800" dirty="0"/>
                    </a:p>
                  </a:txBody>
                  <a:tcPr/>
                </a:tc>
              </a:tr>
              <a:tr h="308895">
                <a:tc>
                  <a:txBody>
                    <a:bodyPr/>
                    <a:lstStyle/>
                    <a:p>
                      <a:r>
                        <a:rPr lang="en-US" sz="800" dirty="0" smtClean="0"/>
                        <a:t>Neurontin or </a:t>
                      </a:r>
                      <a:r>
                        <a:rPr lang="en-US" sz="800" dirty="0" err="1" smtClean="0"/>
                        <a:t>Lyrica</a:t>
                      </a:r>
                      <a:endParaRPr lang="en-US" sz="800" dirty="0"/>
                    </a:p>
                  </a:txBody>
                  <a:tcPr/>
                </a:tc>
                <a:tc>
                  <a:txBody>
                    <a:bodyPr/>
                    <a:lstStyle/>
                    <a:p>
                      <a:r>
                        <a:rPr lang="en-US" sz="800" dirty="0" smtClean="0"/>
                        <a:t>4</a:t>
                      </a:r>
                      <a:endParaRPr lang="en-US" sz="800" dirty="0"/>
                    </a:p>
                  </a:txBody>
                  <a:tcPr/>
                </a:tc>
                <a:tc>
                  <a:txBody>
                    <a:bodyPr/>
                    <a:lstStyle/>
                    <a:p>
                      <a:r>
                        <a:rPr lang="en-US" sz="800" dirty="0" smtClean="0"/>
                        <a:t>19</a:t>
                      </a:r>
                      <a:endParaRPr lang="en-US" sz="800" dirty="0"/>
                    </a:p>
                  </a:txBody>
                  <a:tcPr/>
                </a:tc>
                <a:tc>
                  <a:txBody>
                    <a:bodyPr/>
                    <a:lstStyle/>
                    <a:p>
                      <a:r>
                        <a:rPr lang="en-US" sz="800" dirty="0" smtClean="0"/>
                        <a:t>21</a:t>
                      </a:r>
                      <a:endParaRPr lang="en-US" sz="800" dirty="0"/>
                    </a:p>
                  </a:txBody>
                  <a:tcPr/>
                </a:tc>
              </a:tr>
              <a:tr h="308895">
                <a:tc>
                  <a:txBody>
                    <a:bodyPr/>
                    <a:lstStyle/>
                    <a:p>
                      <a:r>
                        <a:rPr lang="en-US" sz="800" dirty="0" smtClean="0"/>
                        <a:t>Antidepressants</a:t>
                      </a:r>
                      <a:endParaRPr lang="en-US" sz="800" dirty="0"/>
                    </a:p>
                  </a:txBody>
                  <a:tcPr/>
                </a:tc>
                <a:tc>
                  <a:txBody>
                    <a:bodyPr/>
                    <a:lstStyle/>
                    <a:p>
                      <a:r>
                        <a:rPr lang="en-US" sz="800" dirty="0" smtClean="0"/>
                        <a:t>10</a:t>
                      </a:r>
                      <a:endParaRPr lang="en-US" sz="800" dirty="0"/>
                    </a:p>
                  </a:txBody>
                  <a:tcPr/>
                </a:tc>
                <a:tc>
                  <a:txBody>
                    <a:bodyPr/>
                    <a:lstStyle/>
                    <a:p>
                      <a:r>
                        <a:rPr lang="en-US" sz="800" dirty="0" smtClean="0"/>
                        <a:t>32</a:t>
                      </a:r>
                      <a:endParaRPr lang="en-US" sz="800" dirty="0"/>
                    </a:p>
                  </a:txBody>
                  <a:tcPr/>
                </a:tc>
                <a:tc>
                  <a:txBody>
                    <a:bodyPr/>
                    <a:lstStyle/>
                    <a:p>
                      <a:r>
                        <a:rPr lang="en-US" sz="800" dirty="0" smtClean="0"/>
                        <a:t>31</a:t>
                      </a:r>
                      <a:endParaRPr lang="en-US" sz="800" dirty="0"/>
                    </a:p>
                  </a:txBody>
                  <a:tcPr/>
                </a:tc>
              </a:tr>
              <a:tr h="308895">
                <a:tc>
                  <a:txBody>
                    <a:bodyPr/>
                    <a:lstStyle/>
                    <a:p>
                      <a:r>
                        <a:rPr lang="en-US" sz="800" dirty="0" smtClean="0"/>
                        <a:t>Massage</a:t>
                      </a:r>
                      <a:endParaRPr lang="en-US" sz="800" dirty="0"/>
                    </a:p>
                  </a:txBody>
                  <a:tcPr/>
                </a:tc>
                <a:tc>
                  <a:txBody>
                    <a:bodyPr/>
                    <a:lstStyle/>
                    <a:p>
                      <a:r>
                        <a:rPr lang="en-US" sz="800" dirty="0" smtClean="0"/>
                        <a:t>7</a:t>
                      </a:r>
                      <a:endParaRPr lang="en-US" sz="800" dirty="0"/>
                    </a:p>
                  </a:txBody>
                  <a:tcPr/>
                </a:tc>
                <a:tc>
                  <a:txBody>
                    <a:bodyPr/>
                    <a:lstStyle/>
                    <a:p>
                      <a:r>
                        <a:rPr lang="en-US" sz="800" dirty="0" smtClean="0"/>
                        <a:t>56</a:t>
                      </a:r>
                      <a:endParaRPr lang="en-US" sz="800" dirty="0"/>
                    </a:p>
                  </a:txBody>
                  <a:tcPr/>
                </a:tc>
                <a:tc>
                  <a:txBody>
                    <a:bodyPr/>
                    <a:lstStyle/>
                    <a:p>
                      <a:r>
                        <a:rPr lang="en-US" sz="800" dirty="0" smtClean="0"/>
                        <a:t>12</a:t>
                      </a:r>
                      <a:endParaRPr lang="en-US" sz="800" dirty="0"/>
                    </a:p>
                  </a:txBody>
                  <a:tcPr/>
                </a:tc>
              </a:tr>
              <a:tr h="308895">
                <a:tc>
                  <a:txBody>
                    <a:bodyPr/>
                    <a:lstStyle/>
                    <a:p>
                      <a:r>
                        <a:rPr lang="en-US" sz="800" dirty="0" smtClean="0"/>
                        <a:t>Acupuncture</a:t>
                      </a:r>
                      <a:endParaRPr lang="en-US" sz="800" dirty="0"/>
                    </a:p>
                  </a:txBody>
                  <a:tcPr/>
                </a:tc>
                <a:tc>
                  <a:txBody>
                    <a:bodyPr/>
                    <a:lstStyle/>
                    <a:p>
                      <a:r>
                        <a:rPr lang="en-US" sz="800" dirty="0" smtClean="0"/>
                        <a:t>4</a:t>
                      </a:r>
                      <a:endParaRPr lang="en-US" sz="800" dirty="0"/>
                    </a:p>
                  </a:txBody>
                  <a:tcPr/>
                </a:tc>
                <a:tc>
                  <a:txBody>
                    <a:bodyPr/>
                    <a:lstStyle/>
                    <a:p>
                      <a:r>
                        <a:rPr lang="en-US" sz="800" dirty="0" smtClean="0"/>
                        <a:t>41</a:t>
                      </a:r>
                      <a:endParaRPr lang="en-US" sz="800" dirty="0"/>
                    </a:p>
                  </a:txBody>
                  <a:tcPr/>
                </a:tc>
                <a:tc>
                  <a:txBody>
                    <a:bodyPr/>
                    <a:lstStyle/>
                    <a:p>
                      <a:r>
                        <a:rPr lang="en-US" sz="800" dirty="0" smtClean="0"/>
                        <a:t>10</a:t>
                      </a:r>
                      <a:endParaRPr lang="en-US" sz="800" dirty="0"/>
                    </a:p>
                  </a:txBody>
                  <a:tcPr/>
                </a:tc>
              </a:tr>
              <a:tr h="308895">
                <a:tc>
                  <a:txBody>
                    <a:bodyPr/>
                    <a:lstStyle/>
                    <a:p>
                      <a:r>
                        <a:rPr lang="en-US" sz="800" dirty="0" smtClean="0"/>
                        <a:t>Physical Therapy</a:t>
                      </a:r>
                      <a:endParaRPr lang="en-US" sz="800" dirty="0"/>
                    </a:p>
                  </a:txBody>
                  <a:tcPr/>
                </a:tc>
                <a:tc>
                  <a:txBody>
                    <a:bodyPr/>
                    <a:lstStyle/>
                    <a:p>
                      <a:r>
                        <a:rPr lang="en-US" sz="800" dirty="0" smtClean="0"/>
                        <a:t>19</a:t>
                      </a:r>
                      <a:endParaRPr lang="en-US" sz="800" dirty="0"/>
                    </a:p>
                  </a:txBody>
                  <a:tcPr/>
                </a:tc>
                <a:tc>
                  <a:txBody>
                    <a:bodyPr/>
                    <a:lstStyle/>
                    <a:p>
                      <a:r>
                        <a:rPr lang="en-US" sz="800" dirty="0" smtClean="0"/>
                        <a:t>52</a:t>
                      </a:r>
                      <a:endParaRPr lang="en-US" sz="800" dirty="0"/>
                    </a:p>
                  </a:txBody>
                  <a:tcPr/>
                </a:tc>
                <a:tc>
                  <a:txBody>
                    <a:bodyPr/>
                    <a:lstStyle/>
                    <a:p>
                      <a:r>
                        <a:rPr lang="en-US" sz="800" dirty="0" smtClean="0"/>
                        <a:t>37</a:t>
                      </a:r>
                      <a:endParaRPr lang="en-US" sz="800" dirty="0"/>
                    </a:p>
                  </a:txBody>
                  <a:tcPr/>
                </a:tc>
              </a:tr>
              <a:tr h="308895">
                <a:tc>
                  <a:txBody>
                    <a:bodyPr/>
                    <a:lstStyle/>
                    <a:p>
                      <a:r>
                        <a:rPr lang="en-US" sz="800" dirty="0" smtClean="0"/>
                        <a:t>Heat</a:t>
                      </a:r>
                      <a:endParaRPr lang="en-US" sz="800" dirty="0"/>
                    </a:p>
                  </a:txBody>
                  <a:tcPr/>
                </a:tc>
                <a:tc>
                  <a:txBody>
                    <a:bodyPr/>
                    <a:lstStyle/>
                    <a:p>
                      <a:r>
                        <a:rPr lang="en-US" sz="800" dirty="0" smtClean="0"/>
                        <a:t>6</a:t>
                      </a:r>
                      <a:endParaRPr lang="en-US" sz="800" dirty="0"/>
                    </a:p>
                  </a:txBody>
                  <a:tcPr/>
                </a:tc>
                <a:tc>
                  <a:txBody>
                    <a:bodyPr/>
                    <a:lstStyle/>
                    <a:p>
                      <a:r>
                        <a:rPr lang="en-US" sz="800" dirty="0" smtClean="0"/>
                        <a:t>77</a:t>
                      </a:r>
                      <a:endParaRPr lang="en-US" sz="800" dirty="0"/>
                    </a:p>
                  </a:txBody>
                  <a:tcPr/>
                </a:tc>
                <a:tc>
                  <a:txBody>
                    <a:bodyPr/>
                    <a:lstStyle/>
                    <a:p>
                      <a:r>
                        <a:rPr lang="en-US" sz="800" dirty="0" smtClean="0"/>
                        <a:t>8</a:t>
                      </a:r>
                      <a:endParaRPr lang="en-US" sz="800" dirty="0"/>
                    </a:p>
                  </a:txBody>
                  <a:tcPr/>
                </a:tc>
              </a:tr>
              <a:tr h="308895">
                <a:tc>
                  <a:txBody>
                    <a:bodyPr/>
                    <a:lstStyle/>
                    <a:p>
                      <a:r>
                        <a:rPr lang="en-US" sz="800" dirty="0" smtClean="0"/>
                        <a:t>Ice</a:t>
                      </a:r>
                      <a:endParaRPr lang="en-US" sz="800" dirty="0"/>
                    </a:p>
                  </a:txBody>
                  <a:tcPr/>
                </a:tc>
                <a:tc>
                  <a:txBody>
                    <a:bodyPr/>
                    <a:lstStyle/>
                    <a:p>
                      <a:r>
                        <a:rPr lang="en-US" sz="800" dirty="0" smtClean="0"/>
                        <a:t>6</a:t>
                      </a:r>
                      <a:endParaRPr lang="en-US" sz="800" dirty="0"/>
                    </a:p>
                  </a:txBody>
                  <a:tcPr/>
                </a:tc>
                <a:tc>
                  <a:txBody>
                    <a:bodyPr/>
                    <a:lstStyle/>
                    <a:p>
                      <a:r>
                        <a:rPr lang="en-US" sz="800" dirty="0" smtClean="0"/>
                        <a:t>67</a:t>
                      </a:r>
                      <a:endParaRPr lang="en-US" sz="800" dirty="0"/>
                    </a:p>
                  </a:txBody>
                  <a:tcPr/>
                </a:tc>
                <a:tc>
                  <a:txBody>
                    <a:bodyPr/>
                    <a:lstStyle/>
                    <a:p>
                      <a:r>
                        <a:rPr lang="en-US" sz="800" dirty="0" smtClean="0"/>
                        <a:t>9</a:t>
                      </a:r>
                      <a:endParaRPr lang="en-US" sz="800" dirty="0"/>
                    </a:p>
                  </a:txBody>
                  <a:tcPr/>
                </a:tc>
              </a:tr>
              <a:tr h="451120">
                <a:tc>
                  <a:txBody>
                    <a:bodyPr/>
                    <a:lstStyle/>
                    <a:p>
                      <a:r>
                        <a:rPr lang="en-US" sz="800" dirty="0" smtClean="0"/>
                        <a:t>Topical menthols (</a:t>
                      </a:r>
                      <a:r>
                        <a:rPr lang="en-US" sz="800" dirty="0" err="1" smtClean="0"/>
                        <a:t>Bengay</a:t>
                      </a:r>
                      <a:r>
                        <a:rPr lang="en-US" sz="800" dirty="0" smtClean="0"/>
                        <a:t>, Tiger balm, etc.)</a:t>
                      </a:r>
                      <a:endParaRPr lang="en-US" sz="800" dirty="0"/>
                    </a:p>
                  </a:txBody>
                  <a:tcPr/>
                </a:tc>
                <a:tc>
                  <a:txBody>
                    <a:bodyPr/>
                    <a:lstStyle/>
                    <a:p>
                      <a:r>
                        <a:rPr lang="en-US" sz="800" dirty="0" smtClean="0"/>
                        <a:t>2</a:t>
                      </a:r>
                      <a:endParaRPr lang="en-US" sz="800" dirty="0"/>
                    </a:p>
                  </a:txBody>
                  <a:tcPr/>
                </a:tc>
                <a:tc>
                  <a:txBody>
                    <a:bodyPr/>
                    <a:lstStyle/>
                    <a:p>
                      <a:r>
                        <a:rPr lang="en-US" sz="800" dirty="0" smtClean="0"/>
                        <a:t>34</a:t>
                      </a:r>
                      <a:endParaRPr lang="en-US" sz="800" dirty="0"/>
                    </a:p>
                  </a:txBody>
                  <a:tcPr/>
                </a:tc>
                <a:tc>
                  <a:txBody>
                    <a:bodyPr/>
                    <a:lstStyle/>
                    <a:p>
                      <a:r>
                        <a:rPr lang="en-US" sz="800" dirty="0" smtClean="0"/>
                        <a:t>6</a:t>
                      </a:r>
                      <a:endParaRPr lang="en-US" sz="800" dirty="0"/>
                    </a:p>
                  </a:txBody>
                  <a:tcPr/>
                </a:tc>
              </a:tr>
              <a:tr h="330822">
                <a:tc>
                  <a:txBody>
                    <a:bodyPr/>
                    <a:lstStyle/>
                    <a:p>
                      <a:r>
                        <a:rPr lang="en-US" sz="800" dirty="0" smtClean="0"/>
                        <a:t>Topical NSAIDS (</a:t>
                      </a:r>
                      <a:r>
                        <a:rPr lang="en-US" sz="800" dirty="0" err="1" smtClean="0"/>
                        <a:t>Voltaren</a:t>
                      </a:r>
                      <a:r>
                        <a:rPr lang="en-US" sz="800" dirty="0" smtClean="0"/>
                        <a:t> gel, </a:t>
                      </a:r>
                      <a:r>
                        <a:rPr lang="en-US" sz="800" dirty="0" err="1" smtClean="0"/>
                        <a:t>etc</a:t>
                      </a:r>
                      <a:r>
                        <a:rPr lang="en-US" sz="800" dirty="0" smtClean="0"/>
                        <a:t>)</a:t>
                      </a:r>
                      <a:endParaRPr lang="en-US" sz="800" dirty="0"/>
                    </a:p>
                  </a:txBody>
                  <a:tcPr/>
                </a:tc>
                <a:tc>
                  <a:txBody>
                    <a:bodyPr/>
                    <a:lstStyle/>
                    <a:p>
                      <a:r>
                        <a:rPr lang="en-US" sz="800" dirty="0" smtClean="0"/>
                        <a:t>2</a:t>
                      </a:r>
                      <a:endParaRPr lang="en-US" sz="800" dirty="0"/>
                    </a:p>
                  </a:txBody>
                  <a:tcPr/>
                </a:tc>
                <a:tc>
                  <a:txBody>
                    <a:bodyPr/>
                    <a:lstStyle/>
                    <a:p>
                      <a:r>
                        <a:rPr lang="en-US" sz="800" dirty="0" smtClean="0"/>
                        <a:t>20</a:t>
                      </a:r>
                      <a:endParaRPr lang="en-US" sz="800" dirty="0"/>
                    </a:p>
                  </a:txBody>
                  <a:tcPr/>
                </a:tc>
                <a:tc>
                  <a:txBody>
                    <a:bodyPr/>
                    <a:lstStyle/>
                    <a:p>
                      <a:r>
                        <a:rPr lang="en-US" sz="800" dirty="0" smtClean="0"/>
                        <a:t>10</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1931085914"/>
              </p:ext>
            </p:extLst>
          </p:nvPr>
        </p:nvGraphicFramePr>
        <p:xfrm>
          <a:off x="4648200" y="2137322"/>
          <a:ext cx="3886200" cy="4652120"/>
        </p:xfrm>
        <a:graphic>
          <a:graphicData uri="http://schemas.openxmlformats.org/drawingml/2006/table">
            <a:tbl>
              <a:tblPr firstRow="1" bandRow="1">
                <a:tableStyleId>{073A0DAA-6AF3-43AB-8588-CEC1D06C72B9}</a:tableStyleId>
              </a:tblPr>
              <a:tblGrid>
                <a:gridCol w="993775"/>
                <a:gridCol w="1063625"/>
                <a:gridCol w="914400"/>
                <a:gridCol w="914400"/>
              </a:tblGrid>
              <a:tr h="361580">
                <a:tc>
                  <a:txBody>
                    <a:bodyPr/>
                    <a:lstStyle/>
                    <a:p>
                      <a:r>
                        <a:rPr lang="en-US" sz="800" dirty="0" smtClean="0"/>
                        <a:t>Treatment</a:t>
                      </a:r>
                      <a:endParaRPr lang="en-US" sz="800" dirty="0"/>
                    </a:p>
                  </a:txBody>
                  <a:tcPr/>
                </a:tc>
                <a:tc>
                  <a:txBody>
                    <a:bodyPr/>
                    <a:lstStyle/>
                    <a:p>
                      <a:r>
                        <a:rPr lang="en-US" sz="800" dirty="0" smtClean="0"/>
                        <a:t>Number who</a:t>
                      </a:r>
                      <a:r>
                        <a:rPr lang="en-US" sz="800" baseline="0" dirty="0" smtClean="0"/>
                        <a:t> found treatment harmful</a:t>
                      </a:r>
                      <a:endParaRPr lang="en-US" sz="800" dirty="0"/>
                    </a:p>
                  </a:txBody>
                  <a:tcPr/>
                </a:tc>
                <a:tc>
                  <a:txBody>
                    <a:bodyPr/>
                    <a:lstStyle/>
                    <a:p>
                      <a:r>
                        <a:rPr lang="en-US" sz="800" dirty="0" smtClean="0"/>
                        <a:t>Number who tried treatment</a:t>
                      </a:r>
                      <a:endParaRPr lang="en-US" sz="800" dirty="0"/>
                    </a:p>
                  </a:txBody>
                  <a:tcPr/>
                </a:tc>
                <a:tc>
                  <a:txBody>
                    <a:bodyPr/>
                    <a:lstStyle/>
                    <a:p>
                      <a:r>
                        <a:rPr lang="en-US" sz="800" dirty="0" smtClean="0"/>
                        <a:t>Percent</a:t>
                      </a:r>
                      <a:endParaRPr lang="en-US" sz="800" dirty="0"/>
                    </a:p>
                  </a:txBody>
                  <a:tcPr/>
                </a:tc>
              </a:tr>
              <a:tr h="361580">
                <a:tc>
                  <a:txBody>
                    <a:bodyPr/>
                    <a:lstStyle/>
                    <a:p>
                      <a:r>
                        <a:rPr lang="en-US" sz="800" dirty="0" smtClean="0"/>
                        <a:t>Stretching</a:t>
                      </a:r>
                      <a:endParaRPr lang="en-US" sz="800" dirty="0"/>
                    </a:p>
                  </a:txBody>
                  <a:tcPr/>
                </a:tc>
                <a:tc>
                  <a:txBody>
                    <a:bodyPr/>
                    <a:lstStyle/>
                    <a:p>
                      <a:r>
                        <a:rPr lang="en-US" sz="800" dirty="0" smtClean="0"/>
                        <a:t>13</a:t>
                      </a:r>
                      <a:endParaRPr lang="en-US" sz="800" dirty="0"/>
                    </a:p>
                  </a:txBody>
                  <a:tcPr/>
                </a:tc>
                <a:tc>
                  <a:txBody>
                    <a:bodyPr/>
                    <a:lstStyle/>
                    <a:p>
                      <a:r>
                        <a:rPr lang="en-US" sz="800" dirty="0" smtClean="0"/>
                        <a:t>83</a:t>
                      </a:r>
                      <a:endParaRPr lang="en-US" sz="800" dirty="0"/>
                    </a:p>
                  </a:txBody>
                  <a:tcPr/>
                </a:tc>
                <a:tc>
                  <a:txBody>
                    <a:bodyPr/>
                    <a:lstStyle/>
                    <a:p>
                      <a:r>
                        <a:rPr lang="en-US" sz="800" dirty="0" smtClean="0"/>
                        <a:t>22</a:t>
                      </a:r>
                      <a:endParaRPr lang="en-US" sz="800" dirty="0"/>
                    </a:p>
                  </a:txBody>
                  <a:tcPr/>
                </a:tc>
              </a:tr>
              <a:tr h="361580">
                <a:tc>
                  <a:txBody>
                    <a:bodyPr/>
                    <a:lstStyle/>
                    <a:p>
                      <a:r>
                        <a:rPr lang="en-US" sz="800" dirty="0" smtClean="0"/>
                        <a:t>Exercise</a:t>
                      </a:r>
                      <a:endParaRPr lang="en-US" sz="800" dirty="0"/>
                    </a:p>
                  </a:txBody>
                  <a:tcPr/>
                </a:tc>
                <a:tc>
                  <a:txBody>
                    <a:bodyPr/>
                    <a:lstStyle/>
                    <a:p>
                      <a:r>
                        <a:rPr lang="en-US" sz="800" dirty="0" smtClean="0"/>
                        <a:t>33</a:t>
                      </a:r>
                      <a:endParaRPr lang="en-US" sz="800" dirty="0"/>
                    </a:p>
                  </a:txBody>
                  <a:tcPr/>
                </a:tc>
                <a:tc>
                  <a:txBody>
                    <a:bodyPr/>
                    <a:lstStyle/>
                    <a:p>
                      <a:r>
                        <a:rPr lang="en-US" sz="800" dirty="0" smtClean="0"/>
                        <a:t>78</a:t>
                      </a:r>
                      <a:endParaRPr lang="en-US" sz="800" dirty="0"/>
                    </a:p>
                  </a:txBody>
                  <a:tcPr/>
                </a:tc>
                <a:tc>
                  <a:txBody>
                    <a:bodyPr/>
                    <a:lstStyle/>
                    <a:p>
                      <a:r>
                        <a:rPr lang="en-US" sz="800" dirty="0" smtClean="0"/>
                        <a:t>42</a:t>
                      </a:r>
                      <a:endParaRPr lang="en-US" sz="800" dirty="0"/>
                    </a:p>
                  </a:txBody>
                  <a:tcPr/>
                </a:tc>
              </a:tr>
              <a:tr h="361580">
                <a:tc>
                  <a:txBody>
                    <a:bodyPr/>
                    <a:lstStyle/>
                    <a:p>
                      <a:r>
                        <a:rPr lang="en-US" sz="800" dirty="0" smtClean="0"/>
                        <a:t>Herbal remedies</a:t>
                      </a:r>
                      <a:endParaRPr lang="en-US" sz="800" dirty="0"/>
                    </a:p>
                  </a:txBody>
                  <a:tcPr/>
                </a:tc>
                <a:tc>
                  <a:txBody>
                    <a:bodyPr/>
                    <a:lstStyle/>
                    <a:p>
                      <a:r>
                        <a:rPr lang="en-US" sz="800" dirty="0" smtClean="0"/>
                        <a:t>8</a:t>
                      </a:r>
                      <a:endParaRPr lang="en-US" sz="800" dirty="0"/>
                    </a:p>
                  </a:txBody>
                  <a:tcPr/>
                </a:tc>
                <a:tc>
                  <a:txBody>
                    <a:bodyPr/>
                    <a:lstStyle/>
                    <a:p>
                      <a:r>
                        <a:rPr lang="en-US" sz="800" dirty="0" smtClean="0"/>
                        <a:t>60</a:t>
                      </a:r>
                      <a:endParaRPr lang="en-US" sz="800" dirty="0"/>
                    </a:p>
                  </a:txBody>
                  <a:tcPr/>
                </a:tc>
                <a:tc>
                  <a:txBody>
                    <a:bodyPr/>
                    <a:lstStyle/>
                    <a:p>
                      <a:r>
                        <a:rPr lang="en-US" sz="800" dirty="0" smtClean="0"/>
                        <a:t>13</a:t>
                      </a:r>
                      <a:endParaRPr lang="en-US" sz="800" dirty="0"/>
                    </a:p>
                  </a:txBody>
                  <a:tcPr/>
                </a:tc>
              </a:tr>
              <a:tr h="361580">
                <a:tc>
                  <a:txBody>
                    <a:bodyPr/>
                    <a:lstStyle/>
                    <a:p>
                      <a:r>
                        <a:rPr lang="en-US" sz="800" dirty="0" smtClean="0"/>
                        <a:t>Vitamin supplements in general</a:t>
                      </a:r>
                      <a:endParaRPr lang="en-US" sz="800" dirty="0"/>
                    </a:p>
                  </a:txBody>
                  <a:tcPr/>
                </a:tc>
                <a:tc>
                  <a:txBody>
                    <a:bodyPr/>
                    <a:lstStyle/>
                    <a:p>
                      <a:r>
                        <a:rPr lang="en-US" sz="800" dirty="0" smtClean="0"/>
                        <a:t>5</a:t>
                      </a:r>
                      <a:endParaRPr lang="en-US" sz="800" dirty="0"/>
                    </a:p>
                  </a:txBody>
                  <a:tcPr/>
                </a:tc>
                <a:tc>
                  <a:txBody>
                    <a:bodyPr/>
                    <a:lstStyle/>
                    <a:p>
                      <a:r>
                        <a:rPr lang="en-US" sz="800" dirty="0" smtClean="0"/>
                        <a:t>97</a:t>
                      </a:r>
                      <a:endParaRPr lang="en-US" sz="800" dirty="0"/>
                    </a:p>
                  </a:txBody>
                  <a:tcPr/>
                </a:tc>
                <a:tc>
                  <a:txBody>
                    <a:bodyPr/>
                    <a:lstStyle/>
                    <a:p>
                      <a:r>
                        <a:rPr lang="en-US" sz="800" dirty="0" smtClean="0"/>
                        <a:t>5</a:t>
                      </a:r>
                      <a:endParaRPr lang="en-US" sz="800" dirty="0"/>
                    </a:p>
                  </a:txBody>
                  <a:tcPr/>
                </a:tc>
              </a:tr>
              <a:tr h="361580">
                <a:tc>
                  <a:txBody>
                    <a:bodyPr/>
                    <a:lstStyle/>
                    <a:p>
                      <a:r>
                        <a:rPr lang="en-US" sz="800" dirty="0" smtClean="0"/>
                        <a:t>Coenzyme Q</a:t>
                      </a:r>
                      <a:endParaRPr lang="en-US" sz="800" dirty="0"/>
                    </a:p>
                  </a:txBody>
                  <a:tcPr/>
                </a:tc>
                <a:tc>
                  <a:txBody>
                    <a:bodyPr/>
                    <a:lstStyle/>
                    <a:p>
                      <a:r>
                        <a:rPr lang="en-US" sz="800" dirty="0" smtClean="0"/>
                        <a:t>3</a:t>
                      </a:r>
                      <a:endParaRPr lang="en-US" sz="800" dirty="0"/>
                    </a:p>
                  </a:txBody>
                  <a:tcPr/>
                </a:tc>
                <a:tc>
                  <a:txBody>
                    <a:bodyPr/>
                    <a:lstStyle/>
                    <a:p>
                      <a:r>
                        <a:rPr lang="en-US" sz="800" dirty="0" smtClean="0"/>
                        <a:t>45</a:t>
                      </a:r>
                      <a:endParaRPr lang="en-US" sz="800" dirty="0"/>
                    </a:p>
                  </a:txBody>
                  <a:tcPr/>
                </a:tc>
                <a:tc>
                  <a:txBody>
                    <a:bodyPr/>
                    <a:lstStyle/>
                    <a:p>
                      <a:r>
                        <a:rPr lang="en-US" sz="800" dirty="0" smtClean="0"/>
                        <a:t>7</a:t>
                      </a:r>
                      <a:endParaRPr lang="en-US" sz="800" dirty="0"/>
                    </a:p>
                  </a:txBody>
                  <a:tcPr/>
                </a:tc>
              </a:tr>
              <a:tr h="361580">
                <a:tc>
                  <a:txBody>
                    <a:bodyPr/>
                    <a:lstStyle/>
                    <a:p>
                      <a:r>
                        <a:rPr lang="en-US" sz="800" dirty="0" smtClean="0"/>
                        <a:t>Magnesium</a:t>
                      </a:r>
                      <a:endParaRPr lang="en-US" sz="800" dirty="0"/>
                    </a:p>
                  </a:txBody>
                  <a:tcPr/>
                </a:tc>
                <a:tc>
                  <a:txBody>
                    <a:bodyPr/>
                    <a:lstStyle/>
                    <a:p>
                      <a:r>
                        <a:rPr lang="en-US" sz="800" dirty="0" smtClean="0"/>
                        <a:t>6</a:t>
                      </a:r>
                      <a:endParaRPr lang="en-US" sz="800" dirty="0"/>
                    </a:p>
                  </a:txBody>
                  <a:tcPr/>
                </a:tc>
                <a:tc>
                  <a:txBody>
                    <a:bodyPr/>
                    <a:lstStyle/>
                    <a:p>
                      <a:r>
                        <a:rPr lang="en-US" sz="800" dirty="0" smtClean="0"/>
                        <a:t>87</a:t>
                      </a:r>
                      <a:endParaRPr lang="en-US" sz="800" dirty="0"/>
                    </a:p>
                  </a:txBody>
                  <a:tcPr/>
                </a:tc>
                <a:tc>
                  <a:txBody>
                    <a:bodyPr/>
                    <a:lstStyle/>
                    <a:p>
                      <a:r>
                        <a:rPr lang="en-US" sz="800" dirty="0" smtClean="0"/>
                        <a:t>7</a:t>
                      </a:r>
                      <a:endParaRPr lang="en-US" sz="800" dirty="0"/>
                    </a:p>
                  </a:txBody>
                  <a:tcPr/>
                </a:tc>
              </a:tr>
              <a:tr h="361580">
                <a:tc>
                  <a:txBody>
                    <a:bodyPr/>
                    <a:lstStyle/>
                    <a:p>
                      <a:r>
                        <a:rPr lang="en-US" sz="800" dirty="0" smtClean="0"/>
                        <a:t>Nerve blocks/</a:t>
                      </a:r>
                      <a:r>
                        <a:rPr lang="en-US" sz="800" baseline="0" dirty="0" smtClean="0"/>
                        <a:t> injections</a:t>
                      </a:r>
                      <a:endParaRPr lang="en-US" sz="800" dirty="0"/>
                    </a:p>
                  </a:txBody>
                  <a:tcPr/>
                </a:tc>
                <a:tc>
                  <a:txBody>
                    <a:bodyPr/>
                    <a:lstStyle/>
                    <a:p>
                      <a:r>
                        <a:rPr lang="en-US" sz="800" dirty="0" smtClean="0"/>
                        <a:t>1</a:t>
                      </a:r>
                      <a:endParaRPr lang="en-US" sz="800" dirty="0"/>
                    </a:p>
                  </a:txBody>
                  <a:tcPr/>
                </a:tc>
                <a:tc>
                  <a:txBody>
                    <a:bodyPr/>
                    <a:lstStyle/>
                    <a:p>
                      <a:r>
                        <a:rPr lang="en-US" sz="800" dirty="0" smtClean="0"/>
                        <a:t>5</a:t>
                      </a:r>
                      <a:endParaRPr lang="en-US" sz="800" dirty="0"/>
                    </a:p>
                  </a:txBody>
                  <a:tcPr/>
                </a:tc>
                <a:tc>
                  <a:txBody>
                    <a:bodyPr/>
                    <a:lstStyle/>
                    <a:p>
                      <a:r>
                        <a:rPr lang="en-US" sz="800" dirty="0" smtClean="0"/>
                        <a:t>20</a:t>
                      </a:r>
                      <a:endParaRPr lang="en-US" sz="800" dirty="0"/>
                    </a:p>
                  </a:txBody>
                  <a:tcPr/>
                </a:tc>
              </a:tr>
              <a:tr h="361580">
                <a:tc>
                  <a:txBody>
                    <a:bodyPr/>
                    <a:lstStyle/>
                    <a:p>
                      <a:r>
                        <a:rPr lang="en-US" sz="800" dirty="0" smtClean="0"/>
                        <a:t>TENS unit (transcutaneous electrical nerve stimulator)</a:t>
                      </a:r>
                      <a:endParaRPr lang="en-US" sz="800" dirty="0"/>
                    </a:p>
                  </a:txBody>
                  <a:tcPr/>
                </a:tc>
                <a:tc>
                  <a:txBody>
                    <a:bodyPr/>
                    <a:lstStyle/>
                    <a:p>
                      <a:r>
                        <a:rPr lang="en-US" sz="800" dirty="0" smtClean="0"/>
                        <a:t>7</a:t>
                      </a:r>
                      <a:endParaRPr lang="en-US" sz="800" dirty="0"/>
                    </a:p>
                  </a:txBody>
                  <a:tcPr/>
                </a:tc>
                <a:tc>
                  <a:txBody>
                    <a:bodyPr/>
                    <a:lstStyle/>
                    <a:p>
                      <a:r>
                        <a:rPr lang="en-US" sz="800" dirty="0" smtClean="0"/>
                        <a:t>26</a:t>
                      </a:r>
                      <a:endParaRPr lang="en-US" sz="800" dirty="0"/>
                    </a:p>
                  </a:txBody>
                  <a:tcPr/>
                </a:tc>
                <a:tc>
                  <a:txBody>
                    <a:bodyPr/>
                    <a:lstStyle/>
                    <a:p>
                      <a:r>
                        <a:rPr lang="en-US" sz="800" dirty="0" smtClean="0"/>
                        <a:t>27</a:t>
                      </a:r>
                      <a:endParaRPr lang="en-US" sz="800" dirty="0"/>
                    </a:p>
                  </a:txBody>
                  <a:tcPr/>
                </a:tc>
              </a:tr>
              <a:tr h="361580">
                <a:tc>
                  <a:txBody>
                    <a:bodyPr/>
                    <a:lstStyle/>
                    <a:p>
                      <a:r>
                        <a:rPr lang="en-US" sz="800" dirty="0" smtClean="0"/>
                        <a:t>Steroids</a:t>
                      </a:r>
                      <a:endParaRPr lang="en-US" sz="800" dirty="0"/>
                    </a:p>
                  </a:txBody>
                  <a:tcPr/>
                </a:tc>
                <a:tc>
                  <a:txBody>
                    <a:bodyPr/>
                    <a:lstStyle/>
                    <a:p>
                      <a:r>
                        <a:rPr lang="en-US" sz="800" dirty="0" smtClean="0"/>
                        <a:t>14</a:t>
                      </a:r>
                      <a:endParaRPr lang="en-US" sz="800" dirty="0"/>
                    </a:p>
                  </a:txBody>
                  <a:tcPr/>
                </a:tc>
                <a:tc>
                  <a:txBody>
                    <a:bodyPr/>
                    <a:lstStyle/>
                    <a:p>
                      <a:r>
                        <a:rPr lang="en-US" sz="800" dirty="0" smtClean="0"/>
                        <a:t>21</a:t>
                      </a:r>
                      <a:endParaRPr lang="en-US" sz="800" dirty="0"/>
                    </a:p>
                  </a:txBody>
                  <a:tcPr/>
                </a:tc>
                <a:tc>
                  <a:txBody>
                    <a:bodyPr/>
                    <a:lstStyle/>
                    <a:p>
                      <a:r>
                        <a:rPr lang="en-US" sz="800" dirty="0" smtClean="0"/>
                        <a:t>67</a:t>
                      </a:r>
                      <a:endParaRPr lang="en-US" sz="800" dirty="0"/>
                    </a:p>
                  </a:txBody>
                  <a:tcPr/>
                </a:tc>
              </a:tr>
              <a:tr h="361580">
                <a:tc>
                  <a:txBody>
                    <a:bodyPr/>
                    <a:lstStyle/>
                    <a:p>
                      <a:r>
                        <a:rPr lang="en-US" sz="800" dirty="0" smtClean="0"/>
                        <a:t>Other</a:t>
                      </a:r>
                      <a:endParaRPr lang="en-US" sz="800" dirty="0"/>
                    </a:p>
                  </a:txBody>
                  <a:tcPr/>
                </a:tc>
                <a:tc>
                  <a:txBody>
                    <a:bodyPr/>
                    <a:lstStyle/>
                    <a:p>
                      <a:r>
                        <a:rPr lang="en-US" sz="800" dirty="0" smtClean="0"/>
                        <a:t>11</a:t>
                      </a:r>
                      <a:endParaRPr lang="en-US" sz="800" dirty="0"/>
                    </a:p>
                  </a:txBody>
                  <a:tcPr/>
                </a:tc>
                <a:tc>
                  <a:txBody>
                    <a:bodyPr/>
                    <a:lstStyle/>
                    <a:p>
                      <a:r>
                        <a:rPr lang="en-US" sz="800" dirty="0" smtClean="0"/>
                        <a:t>39</a:t>
                      </a:r>
                      <a:endParaRPr lang="en-US" sz="800" dirty="0"/>
                    </a:p>
                  </a:txBody>
                  <a:tcPr/>
                </a:tc>
                <a:tc>
                  <a:txBody>
                    <a:bodyPr/>
                    <a:lstStyle/>
                    <a:p>
                      <a:r>
                        <a:rPr lang="en-US" sz="800" dirty="0" smtClean="0"/>
                        <a:t>28</a:t>
                      </a:r>
                      <a:endParaRPr lang="en-US" sz="800" dirty="0"/>
                    </a:p>
                  </a:txBody>
                  <a:tcPr/>
                </a:tc>
              </a:tr>
              <a:tr h="361580">
                <a:tc>
                  <a:txBody>
                    <a:bodyPr/>
                    <a:lstStyle/>
                    <a:p>
                      <a:r>
                        <a:rPr lang="en-US" sz="800" dirty="0" smtClean="0"/>
                        <a:t>None</a:t>
                      </a:r>
                      <a:endParaRPr lang="en-US" sz="800" dirty="0"/>
                    </a:p>
                  </a:txBody>
                  <a:tcPr/>
                </a:tc>
                <a:tc>
                  <a:txBody>
                    <a:bodyPr/>
                    <a:lstStyle/>
                    <a:p>
                      <a:r>
                        <a:rPr lang="en-US" sz="800" dirty="0" smtClean="0"/>
                        <a:t>45</a:t>
                      </a:r>
                      <a:endParaRPr lang="en-US" sz="800" dirty="0"/>
                    </a:p>
                  </a:txBody>
                  <a:tcPr/>
                </a:tc>
                <a:tc>
                  <a:txBody>
                    <a:bodyPr/>
                    <a:lstStyle/>
                    <a:p>
                      <a:r>
                        <a:rPr lang="en-US" sz="800" dirty="0" smtClean="0"/>
                        <a:t>NA</a:t>
                      </a:r>
                      <a:endParaRPr lang="en-US" sz="800" dirty="0"/>
                    </a:p>
                  </a:txBody>
                  <a:tcPr/>
                </a:tc>
                <a:tc>
                  <a:txBody>
                    <a:bodyPr/>
                    <a:lstStyle/>
                    <a:p>
                      <a:r>
                        <a:rPr lang="en-US" sz="800" dirty="0" smtClean="0"/>
                        <a:t>34 (% of all 132 answers)</a:t>
                      </a:r>
                      <a:endParaRPr lang="en-US" sz="800" dirty="0"/>
                    </a:p>
                  </a:txBody>
                  <a:tcPr/>
                </a:tc>
              </a:tr>
            </a:tbl>
          </a:graphicData>
        </a:graphic>
      </p:graphicFrame>
      <p:sp>
        <p:nvSpPr>
          <p:cNvPr id="7" name="Slide Number Placeholder 6"/>
          <p:cNvSpPr>
            <a:spLocks noGrp="1"/>
          </p:cNvSpPr>
          <p:nvPr>
            <p:ph type="sldNum" sz="quarter" idx="12"/>
          </p:nvPr>
        </p:nvSpPr>
        <p:spPr/>
        <p:txBody>
          <a:bodyPr/>
          <a:lstStyle/>
          <a:p>
            <a:fld id="{B2BF9EED-103A-49F3-9B9B-626356792D3F}" type="slidenum">
              <a:rPr lang="en-US" smtClean="0"/>
              <a:t>60</a:t>
            </a:fld>
            <a:endParaRPr lang="en-US"/>
          </a:p>
        </p:txBody>
      </p:sp>
    </p:spTree>
    <p:extLst>
      <p:ext uri="{BB962C8B-B14F-4D97-AF65-F5344CB8AC3E}">
        <p14:creationId xmlns:p14="http://schemas.microsoft.com/office/powerpoint/2010/main" val="17501564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a:t>
            </a:r>
            <a:endParaRPr lang="en-US" dirty="0"/>
          </a:p>
        </p:txBody>
      </p:sp>
      <p:sp>
        <p:nvSpPr>
          <p:cNvPr id="3" name="Text Placeholder 2"/>
          <p:cNvSpPr>
            <a:spLocks noGrp="1"/>
          </p:cNvSpPr>
          <p:nvPr>
            <p:ph type="body" idx="1"/>
          </p:nvPr>
        </p:nvSpPr>
        <p:spPr/>
        <p:txBody>
          <a:bodyPr/>
          <a:lstStyle/>
          <a:p>
            <a:r>
              <a:rPr lang="en-US" dirty="0" smtClean="0"/>
              <a:t>Did you need to have surgery?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721135396"/>
              </p:ext>
            </p:extLst>
          </p:nvPr>
        </p:nvGraphicFramePr>
        <p:xfrm>
          <a:off x="457200" y="2174875"/>
          <a:ext cx="4040187" cy="3622040"/>
        </p:xfrm>
        <a:graphic>
          <a:graphicData uri="http://schemas.openxmlformats.org/drawingml/2006/table">
            <a:tbl>
              <a:tblPr firstRow="1" bandRow="1">
                <a:tableStyleId>{073A0DAA-6AF3-43AB-8588-CEC1D06C72B9}</a:tableStyleId>
              </a:tblPr>
              <a:tblGrid>
                <a:gridCol w="2057400"/>
                <a:gridCol w="1066800"/>
                <a:gridCol w="915987"/>
              </a:tblGrid>
              <a:tr h="370840">
                <a:tc>
                  <a:txBody>
                    <a:bodyPr/>
                    <a:lstStyle/>
                    <a:p>
                      <a:r>
                        <a:rPr lang="en-US" sz="1400" dirty="0" smtClean="0"/>
                        <a:t>Surgery</a:t>
                      </a:r>
                      <a:endParaRPr lang="en-US" sz="1400" dirty="0"/>
                    </a:p>
                  </a:txBody>
                  <a:tcPr/>
                </a:tc>
                <a:tc>
                  <a:txBody>
                    <a:bodyPr/>
                    <a:lstStyle/>
                    <a:p>
                      <a:r>
                        <a:rPr lang="en-US" sz="1400" dirty="0" smtClean="0"/>
                        <a:t>Number (n=132)</a:t>
                      </a:r>
                      <a:endParaRPr lang="en-US" sz="1400" dirty="0"/>
                    </a:p>
                  </a:txBody>
                  <a:tcPr/>
                </a:tc>
                <a:tc>
                  <a:txBody>
                    <a:bodyPr/>
                    <a:lstStyle/>
                    <a:p>
                      <a:r>
                        <a:rPr lang="en-US" sz="1400" dirty="0" smtClean="0"/>
                        <a:t>Percent</a:t>
                      </a:r>
                      <a:endParaRPr lang="en-US" sz="1400" dirty="0"/>
                    </a:p>
                  </a:txBody>
                  <a:tcPr/>
                </a:tc>
              </a:tr>
              <a:tr h="370840">
                <a:tc>
                  <a:txBody>
                    <a:bodyPr/>
                    <a:lstStyle/>
                    <a:p>
                      <a:r>
                        <a:rPr lang="en-US" sz="1400" dirty="0" smtClean="0"/>
                        <a:t>Yes, for tendon rupture</a:t>
                      </a:r>
                      <a:endParaRPr lang="en-US" sz="1400" dirty="0"/>
                    </a:p>
                  </a:txBody>
                  <a:tcPr/>
                </a:tc>
                <a:tc>
                  <a:txBody>
                    <a:bodyPr/>
                    <a:lstStyle/>
                    <a:p>
                      <a:r>
                        <a:rPr lang="en-US" sz="1400" dirty="0" smtClean="0"/>
                        <a:t>5</a:t>
                      </a:r>
                      <a:endParaRPr lang="en-US" sz="1400" dirty="0"/>
                    </a:p>
                  </a:txBody>
                  <a:tcPr/>
                </a:tc>
                <a:tc>
                  <a:txBody>
                    <a:bodyPr/>
                    <a:lstStyle/>
                    <a:p>
                      <a:r>
                        <a:rPr lang="en-US" sz="1400" dirty="0" smtClean="0"/>
                        <a:t>4</a:t>
                      </a:r>
                      <a:endParaRPr lang="en-US" sz="1400" dirty="0"/>
                    </a:p>
                  </a:txBody>
                  <a:tcPr/>
                </a:tc>
              </a:tr>
              <a:tr h="370840">
                <a:tc>
                  <a:txBody>
                    <a:bodyPr/>
                    <a:lstStyle/>
                    <a:p>
                      <a:r>
                        <a:rPr lang="en-US" sz="1400" dirty="0" smtClean="0"/>
                        <a:t>Yes, for muscle injury</a:t>
                      </a:r>
                      <a:endParaRPr lang="en-US" sz="1400" dirty="0"/>
                    </a:p>
                  </a:txBody>
                  <a:tcPr/>
                </a:tc>
                <a:tc>
                  <a:txBody>
                    <a:bodyPr/>
                    <a:lstStyle/>
                    <a:p>
                      <a:r>
                        <a:rPr lang="en-US" sz="1400" dirty="0" smtClean="0"/>
                        <a:t>1</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Yes, for eyes</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70840">
                <a:tc>
                  <a:txBody>
                    <a:bodyPr/>
                    <a:lstStyle/>
                    <a:p>
                      <a:r>
                        <a:rPr lang="en-US" sz="1400" dirty="0" smtClean="0"/>
                        <a:t>Yes, for meniscus injury</a:t>
                      </a:r>
                      <a:endParaRPr lang="en-US" sz="1400" dirty="0"/>
                    </a:p>
                  </a:txBody>
                  <a:tcPr/>
                </a:tc>
                <a:tc>
                  <a:txBody>
                    <a:bodyPr/>
                    <a:lstStyle/>
                    <a:p>
                      <a:r>
                        <a:rPr lang="en-US" sz="1400" dirty="0" smtClean="0"/>
                        <a:t>2</a:t>
                      </a:r>
                      <a:endParaRPr lang="en-US" sz="1400" dirty="0"/>
                    </a:p>
                  </a:txBody>
                  <a:tcPr/>
                </a:tc>
                <a:tc>
                  <a:txBody>
                    <a:bodyPr/>
                    <a:lstStyle/>
                    <a:p>
                      <a:r>
                        <a:rPr lang="en-US" sz="1400" dirty="0" smtClean="0"/>
                        <a:t>2</a:t>
                      </a:r>
                      <a:endParaRPr lang="en-US" sz="1400" dirty="0"/>
                    </a:p>
                  </a:txBody>
                  <a:tcPr/>
                </a:tc>
              </a:tr>
              <a:tr h="370840">
                <a:tc>
                  <a:txBody>
                    <a:bodyPr/>
                    <a:lstStyle/>
                    <a:p>
                      <a:r>
                        <a:rPr lang="en-US" sz="1400" dirty="0" smtClean="0"/>
                        <a:t>Yes, for other musculoskeletal injury</a:t>
                      </a:r>
                      <a:endParaRPr lang="en-US" sz="1400" dirty="0"/>
                    </a:p>
                  </a:txBody>
                  <a:tcPr/>
                </a:tc>
                <a:tc>
                  <a:txBody>
                    <a:bodyPr/>
                    <a:lstStyle/>
                    <a:p>
                      <a:r>
                        <a:rPr lang="en-US" sz="1400" dirty="0" smtClean="0"/>
                        <a:t>4</a:t>
                      </a:r>
                      <a:endParaRPr lang="en-US" sz="1400" dirty="0"/>
                    </a:p>
                  </a:txBody>
                  <a:tcPr/>
                </a:tc>
                <a:tc>
                  <a:txBody>
                    <a:bodyPr/>
                    <a:lstStyle/>
                    <a:p>
                      <a:r>
                        <a:rPr lang="en-US" sz="1400" dirty="0" smtClean="0"/>
                        <a:t>3</a:t>
                      </a:r>
                      <a:endParaRPr lang="en-US" sz="1400" dirty="0"/>
                    </a:p>
                  </a:txBody>
                  <a:tcPr/>
                </a:tc>
              </a:tr>
              <a:tr h="370840">
                <a:tc>
                  <a:txBody>
                    <a:bodyPr/>
                    <a:lstStyle/>
                    <a:p>
                      <a:r>
                        <a:rPr lang="en-US" sz="1400" dirty="0" smtClean="0"/>
                        <a:t>Yes, for something other than musculoskeletal problem</a:t>
                      </a:r>
                      <a:endParaRPr lang="en-US" sz="1400" dirty="0"/>
                    </a:p>
                  </a:txBody>
                  <a:tcPr/>
                </a:tc>
                <a:tc>
                  <a:txBody>
                    <a:bodyPr/>
                    <a:lstStyle/>
                    <a:p>
                      <a:r>
                        <a:rPr lang="en-US" sz="1400" dirty="0" smtClean="0"/>
                        <a:t>10</a:t>
                      </a:r>
                      <a:endParaRPr lang="en-US" sz="1400" dirty="0"/>
                    </a:p>
                  </a:txBody>
                  <a:tcPr/>
                </a:tc>
                <a:tc>
                  <a:txBody>
                    <a:bodyPr/>
                    <a:lstStyle/>
                    <a:p>
                      <a:r>
                        <a:rPr lang="en-US" sz="1400" dirty="0" smtClean="0"/>
                        <a:t>8</a:t>
                      </a:r>
                      <a:endParaRPr lang="en-US" sz="1400" dirty="0"/>
                    </a:p>
                  </a:txBody>
                  <a:tcPr/>
                </a:tc>
              </a:tr>
              <a:tr h="370840">
                <a:tc>
                  <a:txBody>
                    <a:bodyPr/>
                    <a:lstStyle/>
                    <a:p>
                      <a:r>
                        <a:rPr lang="en-US" sz="1400" dirty="0" smtClean="0"/>
                        <a:t>No</a:t>
                      </a:r>
                      <a:endParaRPr lang="en-US" sz="1400" dirty="0"/>
                    </a:p>
                  </a:txBody>
                  <a:tcPr/>
                </a:tc>
                <a:tc>
                  <a:txBody>
                    <a:bodyPr/>
                    <a:lstStyle/>
                    <a:p>
                      <a:r>
                        <a:rPr lang="en-US" sz="1400" dirty="0" smtClean="0"/>
                        <a:t>110</a:t>
                      </a:r>
                      <a:endParaRPr lang="en-US" sz="1400" dirty="0"/>
                    </a:p>
                  </a:txBody>
                  <a:tcPr/>
                </a:tc>
                <a:tc>
                  <a:txBody>
                    <a:bodyPr/>
                    <a:lstStyle/>
                    <a:p>
                      <a:r>
                        <a:rPr lang="en-US" sz="1400" dirty="0" smtClean="0"/>
                        <a:t>83</a:t>
                      </a:r>
                      <a:endParaRPr lang="en-US" sz="1400" dirty="0"/>
                    </a:p>
                  </a:txBody>
                  <a:tcPr/>
                </a:tc>
              </a:tr>
            </a:tbl>
          </a:graphicData>
        </a:graphic>
      </p:graphicFrame>
      <p:sp>
        <p:nvSpPr>
          <p:cNvPr id="5" name="Text Placeholder 4"/>
          <p:cNvSpPr>
            <a:spLocks noGrp="1"/>
          </p:cNvSpPr>
          <p:nvPr>
            <p:ph type="body" sz="quarter" idx="3"/>
          </p:nvPr>
        </p:nvSpPr>
        <p:spPr/>
        <p:txBody>
          <a:bodyPr>
            <a:normAutofit/>
          </a:bodyPr>
          <a:lstStyle/>
          <a:p>
            <a:r>
              <a:rPr lang="en-US" sz="1400" dirty="0" smtClean="0"/>
              <a:t>Respondents who did require surgery: (may not be related to FQ in all cases)</a:t>
            </a:r>
            <a:endParaRPr lang="en-US" sz="1400" dirty="0"/>
          </a:p>
        </p:txBody>
      </p:sp>
      <p:sp>
        <p:nvSpPr>
          <p:cNvPr id="7" name="Slide Number Placeholder 6"/>
          <p:cNvSpPr>
            <a:spLocks noGrp="1"/>
          </p:cNvSpPr>
          <p:nvPr>
            <p:ph type="sldNum" sz="quarter" idx="12"/>
          </p:nvPr>
        </p:nvSpPr>
        <p:spPr/>
        <p:txBody>
          <a:bodyPr/>
          <a:lstStyle/>
          <a:p>
            <a:fld id="{B2BF9EED-103A-49F3-9B9B-626356792D3F}" type="slidenum">
              <a:rPr lang="en-US" smtClean="0"/>
              <a:t>61</a:t>
            </a:fld>
            <a:endParaRPr lang="en-US"/>
          </a:p>
        </p:txBody>
      </p:sp>
      <p:sp>
        <p:nvSpPr>
          <p:cNvPr id="11" name="Content Placeholder 10"/>
          <p:cNvSpPr>
            <a:spLocks noGrp="1"/>
          </p:cNvSpPr>
          <p:nvPr>
            <p:ph sz="quarter" idx="4"/>
          </p:nvPr>
        </p:nvSpPr>
        <p:spPr/>
        <p:txBody>
          <a:bodyPr>
            <a:normAutofit fontScale="40000" lnSpcReduction="20000"/>
          </a:bodyPr>
          <a:lstStyle/>
          <a:p>
            <a:r>
              <a:rPr lang="en-US" dirty="0"/>
              <a:t>Awaiting assessment of top of left femur bone - expecting it to require surgery - </a:t>
            </a:r>
            <a:r>
              <a:rPr lang="en-US" dirty="0" err="1"/>
              <a:t>cipro</a:t>
            </a:r>
            <a:r>
              <a:rPr lang="en-US" dirty="0"/>
              <a:t> may(?) be involved?  </a:t>
            </a:r>
            <a:r>
              <a:rPr lang="en-US" dirty="0" smtClean="0"/>
              <a:t> </a:t>
            </a:r>
            <a:endParaRPr lang="en-US" dirty="0"/>
          </a:p>
          <a:p>
            <a:r>
              <a:rPr lang="en-US" dirty="0"/>
              <a:t>C</a:t>
            </a:r>
            <a:r>
              <a:rPr lang="en-US" dirty="0" smtClean="0"/>
              <a:t>olon </a:t>
            </a:r>
            <a:r>
              <a:rPr lang="en-US" dirty="0"/>
              <a:t>resection due to rupture, ruptured disc in neck, ankle reconstruction due to ligament, cartilage etc. problems and break, hip surgery for torn labrum and other cartilage damage  </a:t>
            </a:r>
            <a:r>
              <a:rPr lang="en-US" dirty="0" smtClean="0"/>
              <a:t> </a:t>
            </a:r>
            <a:endParaRPr lang="en-US" dirty="0"/>
          </a:p>
          <a:p>
            <a:r>
              <a:rPr lang="en-US" dirty="0"/>
              <a:t>G</a:t>
            </a:r>
            <a:r>
              <a:rPr lang="en-US" dirty="0" smtClean="0"/>
              <a:t>all </a:t>
            </a:r>
            <a:r>
              <a:rPr lang="en-US" dirty="0"/>
              <a:t>bladder  </a:t>
            </a:r>
            <a:r>
              <a:rPr lang="en-US" dirty="0" smtClean="0"/>
              <a:t> </a:t>
            </a:r>
            <a:endParaRPr lang="en-US" dirty="0"/>
          </a:p>
          <a:p>
            <a:r>
              <a:rPr lang="en-US" dirty="0"/>
              <a:t>P</a:t>
            </a:r>
            <a:r>
              <a:rPr lang="en-US" dirty="0" smtClean="0"/>
              <a:t>arathyroid </a:t>
            </a:r>
            <a:r>
              <a:rPr lang="en-US" dirty="0"/>
              <a:t>and retinas  </a:t>
            </a:r>
            <a:r>
              <a:rPr lang="en-US" dirty="0" smtClean="0"/>
              <a:t>  </a:t>
            </a:r>
            <a:endParaRPr lang="en-US" dirty="0"/>
          </a:p>
          <a:p>
            <a:r>
              <a:rPr lang="en-US" dirty="0"/>
              <a:t>T</a:t>
            </a:r>
            <a:r>
              <a:rPr lang="en-US" dirty="0" smtClean="0"/>
              <a:t>orn </a:t>
            </a:r>
            <a:r>
              <a:rPr lang="en-US" dirty="0"/>
              <a:t>meniscus but not sure if </a:t>
            </a:r>
            <a:r>
              <a:rPr lang="en-US" dirty="0" err="1"/>
              <a:t>floxed</a:t>
            </a:r>
            <a:r>
              <a:rPr lang="en-US" dirty="0"/>
              <a:t> before that but I think I had been. </a:t>
            </a:r>
            <a:r>
              <a:rPr lang="en-US" dirty="0" smtClean="0"/>
              <a:t>  Still </a:t>
            </a:r>
            <a:r>
              <a:rPr lang="en-US" dirty="0"/>
              <a:t>trying to get </a:t>
            </a:r>
            <a:r>
              <a:rPr lang="en-US" dirty="0" smtClean="0"/>
              <a:t>records.    </a:t>
            </a:r>
            <a:endParaRPr lang="en-US" dirty="0"/>
          </a:p>
          <a:p>
            <a:r>
              <a:rPr lang="en-US" dirty="0" smtClean="0"/>
              <a:t>Sinus    </a:t>
            </a:r>
            <a:endParaRPr lang="en-US" dirty="0"/>
          </a:p>
          <a:p>
            <a:r>
              <a:rPr lang="en-US" dirty="0"/>
              <a:t>O</a:t>
            </a:r>
            <a:r>
              <a:rPr lang="en-US" dirty="0" smtClean="0"/>
              <a:t>vary </a:t>
            </a:r>
            <a:r>
              <a:rPr lang="en-US" dirty="0"/>
              <a:t>removed due to large, complex cyst  </a:t>
            </a:r>
            <a:r>
              <a:rPr lang="en-US" dirty="0" smtClean="0"/>
              <a:t> </a:t>
            </a:r>
            <a:endParaRPr lang="en-US" dirty="0"/>
          </a:p>
          <a:p>
            <a:r>
              <a:rPr lang="en-US" dirty="0"/>
              <a:t>A</a:t>
            </a:r>
            <a:r>
              <a:rPr lang="en-US" dirty="0" smtClean="0"/>
              <a:t>rthroscopy  </a:t>
            </a:r>
            <a:endParaRPr lang="en-US" dirty="0"/>
          </a:p>
          <a:p>
            <a:r>
              <a:rPr lang="en-US" dirty="0" smtClean="0"/>
              <a:t>I </a:t>
            </a:r>
            <a:r>
              <a:rPr lang="en-US" dirty="0"/>
              <a:t>am still looking for a FQ Ortho </a:t>
            </a:r>
            <a:r>
              <a:rPr lang="en-US" dirty="0" smtClean="0"/>
              <a:t> </a:t>
            </a:r>
            <a:endParaRPr lang="en-US" dirty="0"/>
          </a:p>
          <a:p>
            <a:r>
              <a:rPr lang="en-US" dirty="0"/>
              <a:t>M</a:t>
            </a:r>
            <a:r>
              <a:rPr lang="en-US" dirty="0" smtClean="0"/>
              <a:t>uscle </a:t>
            </a:r>
            <a:r>
              <a:rPr lang="en-US" dirty="0"/>
              <a:t>biopsy  </a:t>
            </a:r>
          </a:p>
          <a:p>
            <a:r>
              <a:rPr lang="en-US" dirty="0" smtClean="0"/>
              <a:t>Rib </a:t>
            </a:r>
            <a:r>
              <a:rPr lang="en-US" dirty="0"/>
              <a:t>Surgery due to cartilage randomly breaking during </a:t>
            </a:r>
            <a:r>
              <a:rPr lang="en-US" dirty="0" err="1"/>
              <a:t>cipro</a:t>
            </a:r>
            <a:r>
              <a:rPr lang="en-US" dirty="0"/>
              <a:t> treatment...other surgeries needed and I declined, such as a metal rod in my spine and so forth</a:t>
            </a:r>
            <a:r>
              <a:rPr lang="en-US" dirty="0" smtClean="0"/>
              <a:t>. </a:t>
            </a:r>
            <a:endParaRPr lang="en-US" dirty="0"/>
          </a:p>
          <a:p>
            <a:r>
              <a:rPr lang="en-US" dirty="0"/>
              <a:t>W</a:t>
            </a:r>
            <a:r>
              <a:rPr lang="en-US" dirty="0" smtClean="0"/>
              <a:t>ill </a:t>
            </a:r>
            <a:r>
              <a:rPr lang="en-US" dirty="0"/>
              <a:t>need for shoulder torn tendons, not rupture  </a:t>
            </a:r>
            <a:r>
              <a:rPr lang="en-US" dirty="0" smtClean="0"/>
              <a:t> </a:t>
            </a:r>
            <a:endParaRPr lang="en-US" dirty="0"/>
          </a:p>
          <a:p>
            <a:r>
              <a:rPr lang="en-US" dirty="0" smtClean="0"/>
              <a:t>Not </a:t>
            </a:r>
            <a:r>
              <a:rPr lang="en-US" dirty="0"/>
              <a:t>had it yet but recommended shoulder </a:t>
            </a:r>
            <a:r>
              <a:rPr lang="en-US" dirty="0" err="1"/>
              <a:t>surg</a:t>
            </a:r>
            <a:r>
              <a:rPr lang="en-US" dirty="0"/>
              <a:t>  </a:t>
            </a:r>
            <a:r>
              <a:rPr lang="en-US" dirty="0" smtClean="0"/>
              <a:t>  </a:t>
            </a:r>
            <a:endParaRPr lang="en-US" dirty="0"/>
          </a:p>
          <a:p>
            <a:r>
              <a:rPr lang="en-US" dirty="0"/>
              <a:t>D</a:t>
            </a:r>
            <a:r>
              <a:rPr lang="en-US" dirty="0" smtClean="0"/>
              <a:t>isc </a:t>
            </a:r>
            <a:r>
              <a:rPr lang="en-US" dirty="0"/>
              <a:t>surgery x 4  </a:t>
            </a:r>
          </a:p>
          <a:p>
            <a:r>
              <a:rPr lang="en-US" dirty="0" smtClean="0"/>
              <a:t>I </a:t>
            </a:r>
            <a:r>
              <a:rPr lang="en-US" dirty="0"/>
              <a:t>will be having arthroscopic surgery on March 7, 2011 to repair torn rotator cuff.  </a:t>
            </a:r>
          </a:p>
          <a:p>
            <a:r>
              <a:rPr lang="en-US" dirty="0" smtClean="0"/>
              <a:t>Tooth </a:t>
            </a:r>
            <a:r>
              <a:rPr lang="en-US" dirty="0"/>
              <a:t>Extraction (#9)  </a:t>
            </a:r>
            <a:r>
              <a:rPr lang="en-US" dirty="0" smtClean="0"/>
              <a:t>  </a:t>
            </a:r>
            <a:endParaRPr lang="en-US" dirty="0"/>
          </a:p>
          <a:p>
            <a:r>
              <a:rPr lang="en-US" dirty="0"/>
              <a:t>A</a:t>
            </a:r>
            <a:r>
              <a:rPr lang="en-US" dirty="0" smtClean="0"/>
              <a:t>ngioplasty  </a:t>
            </a:r>
            <a:endParaRPr lang="en-US" dirty="0"/>
          </a:p>
          <a:p>
            <a:r>
              <a:rPr lang="en-US" dirty="0" smtClean="0"/>
              <a:t>Kidney </a:t>
            </a:r>
            <a:r>
              <a:rPr lang="en-US" dirty="0"/>
              <a:t>stone removal </a:t>
            </a:r>
          </a:p>
        </p:txBody>
      </p:sp>
    </p:spTree>
    <p:extLst>
      <p:ext uri="{BB962C8B-B14F-4D97-AF65-F5344CB8AC3E}">
        <p14:creationId xmlns:p14="http://schemas.microsoft.com/office/powerpoint/2010/main" val="14504747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after Surgery</a:t>
            </a:r>
            <a:endParaRPr lang="en-US" dirty="0"/>
          </a:p>
        </p:txBody>
      </p:sp>
      <p:sp>
        <p:nvSpPr>
          <p:cNvPr id="3" name="Text Placeholder 2"/>
          <p:cNvSpPr>
            <a:spLocks noGrp="1"/>
          </p:cNvSpPr>
          <p:nvPr>
            <p:ph type="body" idx="1"/>
          </p:nvPr>
        </p:nvSpPr>
        <p:spPr/>
        <p:txBody>
          <a:bodyPr>
            <a:normAutofit fontScale="55000" lnSpcReduction="20000"/>
          </a:bodyPr>
          <a:lstStyle/>
          <a:p>
            <a:r>
              <a:rPr lang="en-US" dirty="0" smtClean="0"/>
              <a:t>Please answer ONLY if you had surgery for a tendon rupture. Did you have any complications after your surgery?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765886966"/>
              </p:ext>
            </p:extLst>
          </p:nvPr>
        </p:nvGraphicFramePr>
        <p:xfrm>
          <a:off x="457200" y="2174875"/>
          <a:ext cx="4040187" cy="2880360"/>
        </p:xfrm>
        <a:graphic>
          <a:graphicData uri="http://schemas.openxmlformats.org/drawingml/2006/table">
            <a:tbl>
              <a:tblPr firstRow="1" bandRow="1">
                <a:tableStyleId>{073A0DAA-6AF3-43AB-8588-CEC1D06C72B9}</a:tableStyleId>
              </a:tblPr>
              <a:tblGrid>
                <a:gridCol w="1905000"/>
                <a:gridCol w="1219200"/>
                <a:gridCol w="915987"/>
              </a:tblGrid>
              <a:tr h="370840">
                <a:tc>
                  <a:txBody>
                    <a:bodyPr/>
                    <a:lstStyle/>
                    <a:p>
                      <a:r>
                        <a:rPr lang="en-US" sz="1400" dirty="0" smtClean="0"/>
                        <a:t>Complication</a:t>
                      </a:r>
                      <a:endParaRPr lang="en-US" sz="1400" dirty="0"/>
                    </a:p>
                  </a:txBody>
                  <a:tcPr/>
                </a:tc>
                <a:tc>
                  <a:txBody>
                    <a:bodyPr/>
                    <a:lstStyle/>
                    <a:p>
                      <a:r>
                        <a:rPr lang="en-US" sz="1400" dirty="0" smtClean="0"/>
                        <a:t>Number (n=2)</a:t>
                      </a:r>
                      <a:endParaRPr lang="en-US" sz="1400" dirty="0"/>
                    </a:p>
                  </a:txBody>
                  <a:tcPr/>
                </a:tc>
                <a:tc>
                  <a:txBody>
                    <a:bodyPr/>
                    <a:lstStyle/>
                    <a:p>
                      <a:r>
                        <a:rPr lang="en-US" sz="1400" dirty="0" smtClean="0"/>
                        <a:t>Percent</a:t>
                      </a:r>
                      <a:endParaRPr lang="en-US" sz="1400" dirty="0"/>
                    </a:p>
                  </a:txBody>
                  <a:tcPr/>
                </a:tc>
              </a:tr>
              <a:tr h="370840">
                <a:tc>
                  <a:txBody>
                    <a:bodyPr/>
                    <a:lstStyle/>
                    <a:p>
                      <a:r>
                        <a:rPr lang="en-US" sz="1400" dirty="0" smtClean="0"/>
                        <a:t>Yes, I had to get another operation</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70840">
                <a:tc>
                  <a:txBody>
                    <a:bodyPr/>
                    <a:lstStyle/>
                    <a:p>
                      <a:r>
                        <a:rPr lang="en-US" sz="1400" dirty="0" smtClean="0"/>
                        <a:t>Yes, it took longer to heal than my doctor expected</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70840">
                <a:tc>
                  <a:txBody>
                    <a:bodyPr/>
                    <a:lstStyle/>
                    <a:p>
                      <a:r>
                        <a:rPr lang="en-US" sz="1400" dirty="0" smtClean="0"/>
                        <a:t>Yes, it ruptured again</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70840">
                <a:tc>
                  <a:txBody>
                    <a:bodyPr/>
                    <a:lstStyle/>
                    <a:p>
                      <a:r>
                        <a:rPr lang="en-US" sz="1400" dirty="0" smtClean="0"/>
                        <a:t>Yes, for any other reason</a:t>
                      </a:r>
                      <a:endParaRPr lang="en-US" sz="1400" dirty="0"/>
                    </a:p>
                  </a:txBody>
                  <a:tcPr/>
                </a:tc>
                <a:tc>
                  <a:txBody>
                    <a:bodyPr/>
                    <a:lstStyle/>
                    <a:p>
                      <a:r>
                        <a:rPr lang="en-US" sz="1400" dirty="0" smtClean="0"/>
                        <a:t>0</a:t>
                      </a:r>
                      <a:endParaRPr lang="en-US" sz="1400" dirty="0"/>
                    </a:p>
                  </a:txBody>
                  <a:tcPr/>
                </a:tc>
                <a:tc>
                  <a:txBody>
                    <a:bodyPr/>
                    <a:lstStyle/>
                    <a:p>
                      <a:r>
                        <a:rPr lang="en-US" sz="1400" dirty="0" smtClean="0"/>
                        <a:t>0</a:t>
                      </a:r>
                      <a:endParaRPr lang="en-US" sz="1400" dirty="0"/>
                    </a:p>
                  </a:txBody>
                  <a:tcPr/>
                </a:tc>
              </a:tr>
              <a:tr h="370840">
                <a:tc>
                  <a:txBody>
                    <a:bodyPr/>
                    <a:lstStyle/>
                    <a:p>
                      <a:r>
                        <a:rPr lang="en-US" sz="1400" dirty="0" smtClean="0"/>
                        <a:t>Not that I am aware of</a:t>
                      </a:r>
                      <a:endParaRPr lang="en-US" sz="1400" dirty="0"/>
                    </a:p>
                  </a:txBody>
                  <a:tcPr/>
                </a:tc>
                <a:tc>
                  <a:txBody>
                    <a:bodyPr/>
                    <a:lstStyle/>
                    <a:p>
                      <a:r>
                        <a:rPr lang="en-US" sz="1400" dirty="0" smtClean="0"/>
                        <a:t>2</a:t>
                      </a:r>
                      <a:endParaRPr lang="en-US" sz="1400" dirty="0"/>
                    </a:p>
                  </a:txBody>
                  <a:tcPr/>
                </a:tc>
                <a:tc>
                  <a:txBody>
                    <a:bodyPr/>
                    <a:lstStyle/>
                    <a:p>
                      <a:r>
                        <a:rPr lang="en-US" sz="1400" dirty="0" smtClean="0"/>
                        <a:t>100</a:t>
                      </a:r>
                      <a:endParaRPr lang="en-US" sz="14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There were no apparent surgical complications for those who had tendon repairs.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62</a:t>
            </a:fld>
            <a:endParaRPr lang="en-US"/>
          </a:p>
        </p:txBody>
      </p:sp>
    </p:spTree>
    <p:extLst>
      <p:ext uri="{BB962C8B-B14F-4D97-AF65-F5344CB8AC3E}">
        <p14:creationId xmlns:p14="http://schemas.microsoft.com/office/powerpoint/2010/main" val="22947479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Living Situation</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Please check all that apply regarding your work and living situation.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517280547"/>
              </p:ext>
            </p:extLst>
          </p:nvPr>
        </p:nvGraphicFramePr>
        <p:xfrm>
          <a:off x="304800" y="2214660"/>
          <a:ext cx="4078605" cy="4653310"/>
        </p:xfrm>
        <a:graphic>
          <a:graphicData uri="http://schemas.openxmlformats.org/drawingml/2006/table">
            <a:tbl>
              <a:tblPr firstRow="1" bandRow="1">
                <a:tableStyleId>{073A0DAA-6AF3-43AB-8588-CEC1D06C72B9}</a:tableStyleId>
              </a:tblPr>
              <a:tblGrid>
                <a:gridCol w="2065116"/>
                <a:gridCol w="1033012"/>
                <a:gridCol w="980477"/>
              </a:tblGrid>
              <a:tr h="319027">
                <a:tc>
                  <a:txBody>
                    <a:bodyPr/>
                    <a:lstStyle/>
                    <a:p>
                      <a:r>
                        <a:rPr lang="en-US" sz="800" dirty="0" smtClean="0"/>
                        <a:t>Work/Living</a:t>
                      </a:r>
                      <a:endParaRPr lang="en-US" sz="800" dirty="0"/>
                    </a:p>
                  </a:txBody>
                  <a:tcPr/>
                </a:tc>
                <a:tc>
                  <a:txBody>
                    <a:bodyPr/>
                    <a:lstStyle/>
                    <a:p>
                      <a:r>
                        <a:rPr lang="en-US" sz="800" dirty="0" smtClean="0"/>
                        <a:t>Number </a:t>
                      </a:r>
                      <a:r>
                        <a:rPr lang="en-US" sz="800" smtClean="0"/>
                        <a:t>(n=131)</a:t>
                      </a:r>
                      <a:endParaRPr lang="en-US" sz="800" dirty="0"/>
                    </a:p>
                  </a:txBody>
                  <a:tcPr/>
                </a:tc>
                <a:tc>
                  <a:txBody>
                    <a:bodyPr/>
                    <a:lstStyle/>
                    <a:p>
                      <a:r>
                        <a:rPr lang="en-US" sz="800" dirty="0" smtClean="0"/>
                        <a:t>Percent</a:t>
                      </a:r>
                      <a:endParaRPr lang="en-US" sz="800" dirty="0"/>
                    </a:p>
                  </a:txBody>
                  <a:tcPr/>
                </a:tc>
              </a:tr>
              <a:tr h="319027">
                <a:tc>
                  <a:txBody>
                    <a:bodyPr/>
                    <a:lstStyle/>
                    <a:p>
                      <a:r>
                        <a:rPr lang="en-US" sz="800" dirty="0" smtClean="0"/>
                        <a:t>I have lost my job as a result of my health.</a:t>
                      </a:r>
                      <a:endParaRPr lang="en-US" sz="800" dirty="0"/>
                    </a:p>
                  </a:txBody>
                  <a:tcPr/>
                </a:tc>
                <a:tc>
                  <a:txBody>
                    <a:bodyPr/>
                    <a:lstStyle/>
                    <a:p>
                      <a:r>
                        <a:rPr lang="en-US" sz="800" dirty="0" smtClean="0"/>
                        <a:t>24</a:t>
                      </a:r>
                      <a:endParaRPr lang="en-US" sz="800" dirty="0"/>
                    </a:p>
                  </a:txBody>
                  <a:tcPr/>
                </a:tc>
                <a:tc>
                  <a:txBody>
                    <a:bodyPr/>
                    <a:lstStyle/>
                    <a:p>
                      <a:r>
                        <a:rPr lang="en-US" sz="800" dirty="0" smtClean="0"/>
                        <a:t>18</a:t>
                      </a:r>
                      <a:endParaRPr lang="en-US" sz="800" dirty="0"/>
                    </a:p>
                  </a:txBody>
                  <a:tcPr/>
                </a:tc>
              </a:tr>
              <a:tr h="319027">
                <a:tc>
                  <a:txBody>
                    <a:bodyPr/>
                    <a:lstStyle/>
                    <a:p>
                      <a:r>
                        <a:rPr lang="en-US" sz="800" dirty="0" smtClean="0"/>
                        <a:t>I can’t work at all because of my health.</a:t>
                      </a:r>
                      <a:endParaRPr lang="en-US" sz="800" dirty="0"/>
                    </a:p>
                  </a:txBody>
                  <a:tcPr/>
                </a:tc>
                <a:tc>
                  <a:txBody>
                    <a:bodyPr/>
                    <a:lstStyle/>
                    <a:p>
                      <a:r>
                        <a:rPr lang="en-US" sz="800" dirty="0" smtClean="0"/>
                        <a:t>46</a:t>
                      </a:r>
                      <a:endParaRPr lang="en-US" sz="800" dirty="0"/>
                    </a:p>
                  </a:txBody>
                  <a:tcPr/>
                </a:tc>
                <a:tc>
                  <a:txBody>
                    <a:bodyPr/>
                    <a:lstStyle/>
                    <a:p>
                      <a:r>
                        <a:rPr lang="en-US" sz="800" dirty="0" smtClean="0"/>
                        <a:t>35</a:t>
                      </a:r>
                      <a:endParaRPr lang="en-US" sz="800" dirty="0"/>
                    </a:p>
                  </a:txBody>
                  <a:tcPr/>
                </a:tc>
              </a:tr>
              <a:tr h="327688">
                <a:tc>
                  <a:txBody>
                    <a:bodyPr/>
                    <a:lstStyle/>
                    <a:p>
                      <a:r>
                        <a:rPr lang="en-US" sz="800" dirty="0" smtClean="0"/>
                        <a:t>I can only work part time because of my health.</a:t>
                      </a:r>
                      <a:endParaRPr lang="en-US" sz="800" dirty="0"/>
                    </a:p>
                  </a:txBody>
                  <a:tcPr/>
                </a:tc>
                <a:tc>
                  <a:txBody>
                    <a:bodyPr/>
                    <a:lstStyle/>
                    <a:p>
                      <a:r>
                        <a:rPr lang="en-US" sz="800" dirty="0" smtClean="0"/>
                        <a:t>25</a:t>
                      </a:r>
                      <a:endParaRPr lang="en-US" sz="800" dirty="0"/>
                    </a:p>
                  </a:txBody>
                  <a:tcPr/>
                </a:tc>
                <a:tc>
                  <a:txBody>
                    <a:bodyPr/>
                    <a:lstStyle/>
                    <a:p>
                      <a:r>
                        <a:rPr lang="en-US" sz="800" dirty="0" smtClean="0"/>
                        <a:t>19</a:t>
                      </a:r>
                      <a:endParaRPr lang="en-US" sz="800" dirty="0"/>
                    </a:p>
                  </a:txBody>
                  <a:tcPr/>
                </a:tc>
              </a:tr>
              <a:tr h="327688">
                <a:tc>
                  <a:txBody>
                    <a:bodyPr/>
                    <a:lstStyle/>
                    <a:p>
                      <a:r>
                        <a:rPr lang="en-US" sz="800" dirty="0" smtClean="0"/>
                        <a:t>I can’t support my family as a result of my health.</a:t>
                      </a:r>
                      <a:endParaRPr lang="en-US" sz="800" dirty="0"/>
                    </a:p>
                  </a:txBody>
                  <a:tcPr/>
                </a:tc>
                <a:tc>
                  <a:txBody>
                    <a:bodyPr/>
                    <a:lstStyle/>
                    <a:p>
                      <a:r>
                        <a:rPr lang="en-US" sz="800" dirty="0" smtClean="0"/>
                        <a:t>27</a:t>
                      </a:r>
                      <a:endParaRPr lang="en-US" sz="800" dirty="0"/>
                    </a:p>
                  </a:txBody>
                  <a:tcPr/>
                </a:tc>
                <a:tc>
                  <a:txBody>
                    <a:bodyPr/>
                    <a:lstStyle/>
                    <a:p>
                      <a:r>
                        <a:rPr lang="en-US" sz="800" dirty="0" smtClean="0"/>
                        <a:t>21</a:t>
                      </a:r>
                      <a:endParaRPr lang="en-US" sz="800" dirty="0"/>
                    </a:p>
                  </a:txBody>
                  <a:tcPr/>
                </a:tc>
              </a:tr>
              <a:tr h="319027">
                <a:tc>
                  <a:txBody>
                    <a:bodyPr/>
                    <a:lstStyle/>
                    <a:p>
                      <a:r>
                        <a:rPr lang="en-US" sz="800" dirty="0" smtClean="0"/>
                        <a:t>I have to use a cane or walker.</a:t>
                      </a:r>
                      <a:endParaRPr lang="en-US" sz="800" dirty="0"/>
                    </a:p>
                  </a:txBody>
                  <a:tcPr/>
                </a:tc>
                <a:tc>
                  <a:txBody>
                    <a:bodyPr/>
                    <a:lstStyle/>
                    <a:p>
                      <a:r>
                        <a:rPr lang="en-US" sz="800" dirty="0" smtClean="0"/>
                        <a:t>12</a:t>
                      </a:r>
                      <a:endParaRPr lang="en-US" sz="800" dirty="0"/>
                    </a:p>
                  </a:txBody>
                  <a:tcPr/>
                </a:tc>
                <a:tc>
                  <a:txBody>
                    <a:bodyPr/>
                    <a:lstStyle/>
                    <a:p>
                      <a:r>
                        <a:rPr lang="en-US" sz="800" dirty="0" smtClean="0"/>
                        <a:t>9</a:t>
                      </a:r>
                      <a:endParaRPr lang="en-US" sz="800" dirty="0"/>
                    </a:p>
                  </a:txBody>
                  <a:tcPr/>
                </a:tc>
              </a:tr>
              <a:tr h="319027">
                <a:tc>
                  <a:txBody>
                    <a:bodyPr/>
                    <a:lstStyle/>
                    <a:p>
                      <a:r>
                        <a:rPr lang="en-US" sz="800" dirty="0" smtClean="0"/>
                        <a:t>I have to use a wheelchair.</a:t>
                      </a:r>
                      <a:endParaRPr lang="en-US" sz="800" dirty="0"/>
                    </a:p>
                  </a:txBody>
                  <a:tcPr/>
                </a:tc>
                <a:tc>
                  <a:txBody>
                    <a:bodyPr/>
                    <a:lstStyle/>
                    <a:p>
                      <a:r>
                        <a:rPr lang="en-US" sz="800" dirty="0" smtClean="0"/>
                        <a:t>10</a:t>
                      </a:r>
                      <a:endParaRPr lang="en-US" sz="800" dirty="0"/>
                    </a:p>
                  </a:txBody>
                  <a:tcPr/>
                </a:tc>
                <a:tc>
                  <a:txBody>
                    <a:bodyPr/>
                    <a:lstStyle/>
                    <a:p>
                      <a:r>
                        <a:rPr lang="en-US" sz="800" dirty="0" smtClean="0"/>
                        <a:t>8</a:t>
                      </a:r>
                      <a:endParaRPr lang="en-US" sz="800" dirty="0"/>
                    </a:p>
                  </a:txBody>
                  <a:tcPr/>
                </a:tc>
              </a:tr>
              <a:tr h="319027">
                <a:tc>
                  <a:txBody>
                    <a:bodyPr/>
                    <a:lstStyle/>
                    <a:p>
                      <a:r>
                        <a:rPr lang="en-US" sz="800" dirty="0" smtClean="0"/>
                        <a:t>I can’t drive because of my health.</a:t>
                      </a:r>
                      <a:endParaRPr lang="en-US" sz="800" dirty="0"/>
                    </a:p>
                  </a:txBody>
                  <a:tcPr/>
                </a:tc>
                <a:tc>
                  <a:txBody>
                    <a:bodyPr/>
                    <a:lstStyle/>
                    <a:p>
                      <a:r>
                        <a:rPr lang="en-US" sz="800" dirty="0" smtClean="0"/>
                        <a:t>21</a:t>
                      </a:r>
                      <a:endParaRPr lang="en-US" sz="800" dirty="0"/>
                    </a:p>
                  </a:txBody>
                  <a:tcPr/>
                </a:tc>
                <a:tc>
                  <a:txBody>
                    <a:bodyPr/>
                    <a:lstStyle/>
                    <a:p>
                      <a:r>
                        <a:rPr lang="en-US" sz="800" dirty="0" smtClean="0"/>
                        <a:t>16</a:t>
                      </a:r>
                      <a:endParaRPr lang="en-US" sz="800" dirty="0"/>
                    </a:p>
                  </a:txBody>
                  <a:tcPr/>
                </a:tc>
              </a:tr>
              <a:tr h="319027">
                <a:tc>
                  <a:txBody>
                    <a:bodyPr/>
                    <a:lstStyle/>
                    <a:p>
                      <a:r>
                        <a:rPr lang="en-US" sz="800" dirty="0" smtClean="0"/>
                        <a:t>I can’t take care of myself.</a:t>
                      </a:r>
                      <a:endParaRPr lang="en-US" sz="800" dirty="0"/>
                    </a:p>
                  </a:txBody>
                  <a:tcPr/>
                </a:tc>
                <a:tc>
                  <a:txBody>
                    <a:bodyPr/>
                    <a:lstStyle/>
                    <a:p>
                      <a:r>
                        <a:rPr lang="en-US" sz="800" dirty="0" smtClean="0"/>
                        <a:t>21</a:t>
                      </a:r>
                      <a:endParaRPr lang="en-US" sz="800" dirty="0"/>
                    </a:p>
                  </a:txBody>
                  <a:tcPr/>
                </a:tc>
                <a:tc>
                  <a:txBody>
                    <a:bodyPr/>
                    <a:lstStyle/>
                    <a:p>
                      <a:r>
                        <a:rPr lang="en-US" sz="800" dirty="0" smtClean="0"/>
                        <a:t>16</a:t>
                      </a:r>
                      <a:endParaRPr lang="en-US" sz="800" dirty="0"/>
                    </a:p>
                  </a:txBody>
                  <a:tcPr/>
                </a:tc>
              </a:tr>
              <a:tr h="319027">
                <a:tc>
                  <a:txBody>
                    <a:bodyPr/>
                    <a:lstStyle/>
                    <a:p>
                      <a:r>
                        <a:rPr lang="en-US" sz="800" dirty="0" smtClean="0"/>
                        <a:t>I can’t carry groceries.</a:t>
                      </a:r>
                      <a:endParaRPr lang="en-US" sz="800" dirty="0"/>
                    </a:p>
                  </a:txBody>
                  <a:tcPr/>
                </a:tc>
                <a:tc>
                  <a:txBody>
                    <a:bodyPr/>
                    <a:lstStyle/>
                    <a:p>
                      <a:r>
                        <a:rPr lang="en-US" sz="800" dirty="0" smtClean="0"/>
                        <a:t>29</a:t>
                      </a:r>
                      <a:endParaRPr lang="en-US" sz="800" dirty="0"/>
                    </a:p>
                  </a:txBody>
                  <a:tcPr/>
                </a:tc>
                <a:tc>
                  <a:txBody>
                    <a:bodyPr/>
                    <a:lstStyle/>
                    <a:p>
                      <a:r>
                        <a:rPr lang="en-US" sz="800" dirty="0" smtClean="0"/>
                        <a:t>22</a:t>
                      </a:r>
                      <a:endParaRPr lang="en-US" sz="800" dirty="0"/>
                    </a:p>
                  </a:txBody>
                  <a:tcPr/>
                </a:tc>
              </a:tr>
              <a:tr h="319027">
                <a:tc>
                  <a:txBody>
                    <a:bodyPr/>
                    <a:lstStyle/>
                    <a:p>
                      <a:r>
                        <a:rPr lang="en-US" sz="800" dirty="0" smtClean="0"/>
                        <a:t>I can’t care for my child alone.</a:t>
                      </a:r>
                      <a:endParaRPr lang="en-US" sz="800" dirty="0"/>
                    </a:p>
                  </a:txBody>
                  <a:tcPr/>
                </a:tc>
                <a:tc>
                  <a:txBody>
                    <a:bodyPr/>
                    <a:lstStyle/>
                    <a:p>
                      <a:r>
                        <a:rPr lang="en-US" sz="800" dirty="0" smtClean="0"/>
                        <a:t>12</a:t>
                      </a:r>
                      <a:endParaRPr lang="en-US" sz="800" dirty="0"/>
                    </a:p>
                  </a:txBody>
                  <a:tcPr/>
                </a:tc>
                <a:tc>
                  <a:txBody>
                    <a:bodyPr/>
                    <a:lstStyle/>
                    <a:p>
                      <a:r>
                        <a:rPr lang="en-US" sz="800" dirty="0" smtClean="0"/>
                        <a:t>9</a:t>
                      </a:r>
                      <a:endParaRPr lang="en-US" sz="800" dirty="0"/>
                    </a:p>
                  </a:txBody>
                  <a:tcPr/>
                </a:tc>
              </a:tr>
              <a:tr h="327688">
                <a:tc>
                  <a:txBody>
                    <a:bodyPr/>
                    <a:lstStyle/>
                    <a:p>
                      <a:r>
                        <a:rPr lang="en-US" sz="800" dirty="0" smtClean="0"/>
                        <a:t>I don’t like to leave the house because of disability.</a:t>
                      </a:r>
                      <a:endParaRPr lang="en-US" sz="800" dirty="0"/>
                    </a:p>
                  </a:txBody>
                  <a:tcPr/>
                </a:tc>
                <a:tc>
                  <a:txBody>
                    <a:bodyPr/>
                    <a:lstStyle/>
                    <a:p>
                      <a:r>
                        <a:rPr lang="en-US" sz="800" dirty="0" smtClean="0"/>
                        <a:t>44</a:t>
                      </a:r>
                      <a:endParaRPr lang="en-US" sz="800" dirty="0"/>
                    </a:p>
                  </a:txBody>
                  <a:tcPr/>
                </a:tc>
                <a:tc>
                  <a:txBody>
                    <a:bodyPr/>
                    <a:lstStyle/>
                    <a:p>
                      <a:r>
                        <a:rPr lang="en-US" sz="800" dirty="0" smtClean="0"/>
                        <a:t>34</a:t>
                      </a:r>
                      <a:endParaRPr lang="en-US" sz="800" dirty="0"/>
                    </a:p>
                  </a:txBody>
                  <a:tcPr/>
                </a:tc>
              </a:tr>
              <a:tr h="446848">
                <a:tc>
                  <a:txBody>
                    <a:bodyPr/>
                    <a:lstStyle/>
                    <a:p>
                      <a:r>
                        <a:rPr lang="en-US" sz="800" dirty="0" smtClean="0"/>
                        <a:t>I need home health</a:t>
                      </a:r>
                      <a:r>
                        <a:rPr lang="en-US" sz="800" baseline="0" dirty="0" smtClean="0"/>
                        <a:t> assistance (hygiene, meals on wheels, medications, blood draws, etc.)</a:t>
                      </a:r>
                      <a:endParaRPr lang="en-US" sz="800" dirty="0"/>
                    </a:p>
                  </a:txBody>
                  <a:tcPr/>
                </a:tc>
                <a:tc>
                  <a:txBody>
                    <a:bodyPr/>
                    <a:lstStyle/>
                    <a:p>
                      <a:r>
                        <a:rPr lang="en-US" sz="800" dirty="0" smtClean="0"/>
                        <a:t>3</a:t>
                      </a:r>
                      <a:endParaRPr lang="en-US" sz="800" dirty="0"/>
                    </a:p>
                  </a:txBody>
                  <a:tcPr/>
                </a:tc>
                <a:tc>
                  <a:txBody>
                    <a:bodyPr/>
                    <a:lstStyle/>
                    <a:p>
                      <a:r>
                        <a:rPr lang="en-US" sz="800" dirty="0" smtClean="0"/>
                        <a:t>2</a:t>
                      </a:r>
                      <a:endParaRPr lang="en-US" sz="800" dirty="0"/>
                    </a:p>
                  </a:txBody>
                  <a:tcPr/>
                </a:tc>
              </a:tr>
              <a:tr h="319027">
                <a:tc>
                  <a:txBody>
                    <a:bodyPr/>
                    <a:lstStyle/>
                    <a:p>
                      <a:r>
                        <a:rPr lang="en-US" sz="800" dirty="0" smtClean="0"/>
                        <a:t>None</a:t>
                      </a:r>
                      <a:endParaRPr lang="en-US" sz="800" dirty="0"/>
                    </a:p>
                  </a:txBody>
                  <a:tcPr/>
                </a:tc>
                <a:tc>
                  <a:txBody>
                    <a:bodyPr/>
                    <a:lstStyle/>
                    <a:p>
                      <a:r>
                        <a:rPr lang="en-US" sz="800" dirty="0" smtClean="0"/>
                        <a:t>45</a:t>
                      </a:r>
                      <a:endParaRPr lang="en-US" sz="800" dirty="0"/>
                    </a:p>
                  </a:txBody>
                  <a:tcPr/>
                </a:tc>
                <a:tc>
                  <a:txBody>
                    <a:bodyPr/>
                    <a:lstStyle/>
                    <a:p>
                      <a:r>
                        <a:rPr lang="en-US" sz="800" dirty="0" smtClean="0"/>
                        <a:t>34</a:t>
                      </a:r>
                      <a:endParaRPr lang="en-US" sz="8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63</a:t>
            </a:fld>
            <a:endParaRPr lang="en-US"/>
          </a:p>
        </p:txBody>
      </p:sp>
    </p:spTree>
    <p:extLst>
      <p:ext uri="{BB962C8B-B14F-4D97-AF65-F5344CB8AC3E}">
        <p14:creationId xmlns:p14="http://schemas.microsoft.com/office/powerpoint/2010/main" val="12576362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Relationships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Please check all that apply regarding your relationships.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340124078"/>
              </p:ext>
            </p:extLst>
          </p:nvPr>
        </p:nvGraphicFramePr>
        <p:xfrm>
          <a:off x="457200" y="2174875"/>
          <a:ext cx="4040187" cy="3886200"/>
        </p:xfrm>
        <a:graphic>
          <a:graphicData uri="http://schemas.openxmlformats.org/drawingml/2006/table">
            <a:tbl>
              <a:tblPr firstRow="1" bandRow="1">
                <a:tableStyleId>{073A0DAA-6AF3-43AB-8588-CEC1D06C72B9}</a:tableStyleId>
              </a:tblPr>
              <a:tblGrid>
                <a:gridCol w="2133600"/>
                <a:gridCol w="990600"/>
                <a:gridCol w="915987"/>
              </a:tblGrid>
              <a:tr h="370840">
                <a:tc>
                  <a:txBody>
                    <a:bodyPr/>
                    <a:lstStyle/>
                    <a:p>
                      <a:r>
                        <a:rPr lang="en-US" sz="1000" dirty="0" smtClean="0"/>
                        <a:t>Relationships</a:t>
                      </a:r>
                      <a:endParaRPr lang="en-US" sz="1000" dirty="0"/>
                    </a:p>
                  </a:txBody>
                  <a:tcPr/>
                </a:tc>
                <a:tc>
                  <a:txBody>
                    <a:bodyPr/>
                    <a:lstStyle/>
                    <a:p>
                      <a:r>
                        <a:rPr lang="en-US" sz="1000" dirty="0" smtClean="0"/>
                        <a:t>Number (n=131)</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My family doesn’t believe me.</a:t>
                      </a:r>
                      <a:endParaRPr lang="en-US" sz="1000" dirty="0"/>
                    </a:p>
                  </a:txBody>
                  <a:tcPr/>
                </a:tc>
                <a:tc>
                  <a:txBody>
                    <a:bodyPr/>
                    <a:lstStyle/>
                    <a:p>
                      <a:r>
                        <a:rPr lang="en-US" sz="1000" dirty="0" smtClean="0"/>
                        <a:t>11</a:t>
                      </a:r>
                      <a:endParaRPr lang="en-US" sz="1000" dirty="0"/>
                    </a:p>
                  </a:txBody>
                  <a:tcPr/>
                </a:tc>
                <a:tc>
                  <a:txBody>
                    <a:bodyPr/>
                    <a:lstStyle/>
                    <a:p>
                      <a:r>
                        <a:rPr lang="en-US" sz="1000" dirty="0" smtClean="0"/>
                        <a:t>8</a:t>
                      </a:r>
                      <a:endParaRPr lang="en-US" sz="1000" dirty="0"/>
                    </a:p>
                  </a:txBody>
                  <a:tcPr/>
                </a:tc>
              </a:tr>
              <a:tr h="370840">
                <a:tc>
                  <a:txBody>
                    <a:bodyPr/>
                    <a:lstStyle/>
                    <a:p>
                      <a:r>
                        <a:rPr lang="en-US" sz="1000" dirty="0" smtClean="0"/>
                        <a:t>My family doesn’t support</a:t>
                      </a:r>
                      <a:r>
                        <a:rPr lang="en-US" sz="1000" baseline="0" dirty="0" smtClean="0"/>
                        <a:t> me emotionally.</a:t>
                      </a:r>
                      <a:endParaRPr lang="en-US" sz="1000" dirty="0"/>
                    </a:p>
                  </a:txBody>
                  <a:tcPr/>
                </a:tc>
                <a:tc>
                  <a:txBody>
                    <a:bodyPr/>
                    <a:lstStyle/>
                    <a:p>
                      <a:r>
                        <a:rPr lang="en-US" sz="1000" dirty="0" smtClean="0"/>
                        <a:t>20</a:t>
                      </a:r>
                      <a:endParaRPr lang="en-US" sz="1000" dirty="0"/>
                    </a:p>
                  </a:txBody>
                  <a:tcPr/>
                </a:tc>
                <a:tc>
                  <a:txBody>
                    <a:bodyPr/>
                    <a:lstStyle/>
                    <a:p>
                      <a:r>
                        <a:rPr lang="en-US" sz="1000" dirty="0" smtClean="0"/>
                        <a:t>15</a:t>
                      </a:r>
                      <a:endParaRPr lang="en-US" sz="1000" dirty="0"/>
                    </a:p>
                  </a:txBody>
                  <a:tcPr/>
                </a:tc>
              </a:tr>
              <a:tr h="370840">
                <a:tc>
                  <a:txBody>
                    <a:bodyPr/>
                    <a:lstStyle/>
                    <a:p>
                      <a:r>
                        <a:rPr lang="en-US" sz="1000" dirty="0" smtClean="0"/>
                        <a:t>I am separated or divorced as a result of my health.</a:t>
                      </a:r>
                      <a:endParaRPr lang="en-US" sz="1000" dirty="0"/>
                    </a:p>
                  </a:txBody>
                  <a:tcPr/>
                </a:tc>
                <a:tc>
                  <a:txBody>
                    <a:bodyPr/>
                    <a:lstStyle/>
                    <a:p>
                      <a:r>
                        <a:rPr lang="en-US" sz="1000" dirty="0" smtClean="0"/>
                        <a:t>5</a:t>
                      </a:r>
                      <a:endParaRPr lang="en-US" sz="1000" dirty="0"/>
                    </a:p>
                  </a:txBody>
                  <a:tcPr/>
                </a:tc>
                <a:tc>
                  <a:txBody>
                    <a:bodyPr/>
                    <a:lstStyle/>
                    <a:p>
                      <a:r>
                        <a:rPr lang="en-US" sz="1000" dirty="0" smtClean="0"/>
                        <a:t>4</a:t>
                      </a:r>
                      <a:endParaRPr lang="en-US" sz="1000" dirty="0"/>
                    </a:p>
                  </a:txBody>
                  <a:tcPr/>
                </a:tc>
              </a:tr>
              <a:tr h="370840">
                <a:tc>
                  <a:txBody>
                    <a:bodyPr/>
                    <a:lstStyle/>
                    <a:p>
                      <a:r>
                        <a:rPr lang="en-US" sz="1000" dirty="0" smtClean="0"/>
                        <a:t>I have had my children taken away from me as a result of my health.</a:t>
                      </a:r>
                      <a:endParaRPr lang="en-US" sz="1000" dirty="0"/>
                    </a:p>
                  </a:txBody>
                  <a:tcPr/>
                </a:tc>
                <a:tc>
                  <a:txBody>
                    <a:bodyPr/>
                    <a:lstStyle/>
                    <a:p>
                      <a:r>
                        <a:rPr lang="en-US" sz="1000" dirty="0" smtClean="0"/>
                        <a:t>0</a:t>
                      </a:r>
                      <a:endParaRPr lang="en-US" sz="1000" dirty="0"/>
                    </a:p>
                  </a:txBody>
                  <a:tcPr/>
                </a:tc>
                <a:tc>
                  <a:txBody>
                    <a:bodyPr/>
                    <a:lstStyle/>
                    <a:p>
                      <a:r>
                        <a:rPr lang="en-US" sz="1000" dirty="0" smtClean="0"/>
                        <a:t>0</a:t>
                      </a:r>
                      <a:endParaRPr lang="en-US" sz="1000" dirty="0"/>
                    </a:p>
                  </a:txBody>
                  <a:tcPr/>
                </a:tc>
              </a:tr>
              <a:tr h="370840">
                <a:tc>
                  <a:txBody>
                    <a:bodyPr/>
                    <a:lstStyle/>
                    <a:p>
                      <a:r>
                        <a:rPr lang="en-US" sz="1000" dirty="0" smtClean="0"/>
                        <a:t>My relationship with my spouse is strained</a:t>
                      </a:r>
                      <a:r>
                        <a:rPr lang="en-US" sz="1000" baseline="0" dirty="0" smtClean="0"/>
                        <a:t> because of my health.</a:t>
                      </a:r>
                      <a:endParaRPr lang="en-US" sz="1000" dirty="0"/>
                    </a:p>
                  </a:txBody>
                  <a:tcPr/>
                </a:tc>
                <a:tc>
                  <a:txBody>
                    <a:bodyPr/>
                    <a:lstStyle/>
                    <a:p>
                      <a:r>
                        <a:rPr lang="en-US" sz="1000" dirty="0" smtClean="0"/>
                        <a:t>45</a:t>
                      </a:r>
                      <a:endParaRPr lang="en-US" sz="1000" dirty="0"/>
                    </a:p>
                  </a:txBody>
                  <a:tcPr/>
                </a:tc>
                <a:tc>
                  <a:txBody>
                    <a:bodyPr/>
                    <a:lstStyle/>
                    <a:p>
                      <a:r>
                        <a:rPr lang="en-US" sz="1000" dirty="0" smtClean="0"/>
                        <a:t>34</a:t>
                      </a:r>
                      <a:endParaRPr lang="en-US" sz="1000" dirty="0"/>
                    </a:p>
                  </a:txBody>
                  <a:tcPr/>
                </a:tc>
              </a:tr>
              <a:tr h="370840">
                <a:tc>
                  <a:txBody>
                    <a:bodyPr/>
                    <a:lstStyle/>
                    <a:p>
                      <a:r>
                        <a:rPr lang="en-US" sz="1000" dirty="0" smtClean="0"/>
                        <a:t>I have lost friends because of my health.</a:t>
                      </a:r>
                      <a:endParaRPr lang="en-US" sz="1000" dirty="0"/>
                    </a:p>
                  </a:txBody>
                  <a:tcPr/>
                </a:tc>
                <a:tc>
                  <a:txBody>
                    <a:bodyPr/>
                    <a:lstStyle/>
                    <a:p>
                      <a:r>
                        <a:rPr lang="en-US" sz="1000" dirty="0" smtClean="0"/>
                        <a:t>45</a:t>
                      </a:r>
                      <a:endParaRPr lang="en-US" sz="1000" dirty="0"/>
                    </a:p>
                  </a:txBody>
                  <a:tcPr/>
                </a:tc>
                <a:tc>
                  <a:txBody>
                    <a:bodyPr/>
                    <a:lstStyle/>
                    <a:p>
                      <a:r>
                        <a:rPr lang="en-US" sz="1000" dirty="0" smtClean="0"/>
                        <a:t>34</a:t>
                      </a:r>
                      <a:endParaRPr lang="en-US" sz="1000" dirty="0"/>
                    </a:p>
                  </a:txBody>
                  <a:tcPr/>
                </a:tc>
              </a:tr>
              <a:tr h="370840">
                <a:tc>
                  <a:txBody>
                    <a:bodyPr/>
                    <a:lstStyle/>
                    <a:p>
                      <a:r>
                        <a:rPr lang="en-US" sz="1000" dirty="0" smtClean="0"/>
                        <a:t>No one</a:t>
                      </a:r>
                      <a:r>
                        <a:rPr lang="en-US" sz="1000" baseline="0" dirty="0" smtClean="0"/>
                        <a:t> understands me.</a:t>
                      </a:r>
                      <a:endParaRPr lang="en-US" sz="1000" dirty="0"/>
                    </a:p>
                  </a:txBody>
                  <a:tcPr/>
                </a:tc>
                <a:tc>
                  <a:txBody>
                    <a:bodyPr/>
                    <a:lstStyle/>
                    <a:p>
                      <a:r>
                        <a:rPr lang="en-US" sz="1000" dirty="0" smtClean="0"/>
                        <a:t>42</a:t>
                      </a:r>
                      <a:endParaRPr lang="en-US" sz="1000" dirty="0"/>
                    </a:p>
                  </a:txBody>
                  <a:tcPr/>
                </a:tc>
                <a:tc>
                  <a:txBody>
                    <a:bodyPr/>
                    <a:lstStyle/>
                    <a:p>
                      <a:r>
                        <a:rPr lang="en-US" sz="1000" dirty="0" smtClean="0"/>
                        <a:t>32</a:t>
                      </a:r>
                      <a:endParaRPr lang="en-US" sz="1000" dirty="0"/>
                    </a:p>
                  </a:txBody>
                  <a:tcPr/>
                </a:tc>
              </a:tr>
              <a:tr h="370840">
                <a:tc>
                  <a:txBody>
                    <a:bodyPr/>
                    <a:lstStyle/>
                    <a:p>
                      <a:r>
                        <a:rPr lang="en-US" sz="1000" dirty="0" smtClean="0"/>
                        <a:t>I have decided not to have any more children as a result of my health.</a:t>
                      </a:r>
                      <a:endParaRPr lang="en-US" sz="1000" dirty="0"/>
                    </a:p>
                  </a:txBody>
                  <a:tcPr/>
                </a:tc>
                <a:tc>
                  <a:txBody>
                    <a:bodyPr/>
                    <a:lstStyle/>
                    <a:p>
                      <a:r>
                        <a:rPr lang="en-US" sz="1000" dirty="0" smtClean="0"/>
                        <a:t>14</a:t>
                      </a:r>
                      <a:endParaRPr lang="en-US" sz="1000" dirty="0"/>
                    </a:p>
                  </a:txBody>
                  <a:tcPr/>
                </a:tc>
                <a:tc>
                  <a:txBody>
                    <a:bodyPr/>
                    <a:lstStyle/>
                    <a:p>
                      <a:r>
                        <a:rPr lang="en-US" sz="1000" dirty="0" smtClean="0"/>
                        <a:t>11</a:t>
                      </a:r>
                      <a:endParaRPr lang="en-US" sz="1000" dirty="0"/>
                    </a:p>
                  </a:txBody>
                  <a:tcPr/>
                </a:tc>
              </a:tr>
              <a:tr h="370840">
                <a:tc>
                  <a:txBody>
                    <a:bodyPr/>
                    <a:lstStyle/>
                    <a:p>
                      <a:r>
                        <a:rPr lang="en-US" sz="1000" dirty="0" smtClean="0"/>
                        <a:t>None</a:t>
                      </a:r>
                      <a:endParaRPr lang="en-US" sz="1000" dirty="0"/>
                    </a:p>
                  </a:txBody>
                  <a:tcPr/>
                </a:tc>
                <a:tc>
                  <a:txBody>
                    <a:bodyPr/>
                    <a:lstStyle/>
                    <a:p>
                      <a:r>
                        <a:rPr lang="en-US" sz="1000" dirty="0" smtClean="0"/>
                        <a:t>46</a:t>
                      </a:r>
                      <a:endParaRPr lang="en-US" sz="1000" dirty="0"/>
                    </a:p>
                  </a:txBody>
                  <a:tcPr/>
                </a:tc>
                <a:tc>
                  <a:txBody>
                    <a:bodyPr/>
                    <a:lstStyle/>
                    <a:p>
                      <a:r>
                        <a:rPr lang="en-US" sz="1000" dirty="0" smtClean="0"/>
                        <a:t>35</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64</a:t>
            </a:fld>
            <a:endParaRPr lang="en-US"/>
          </a:p>
        </p:txBody>
      </p:sp>
    </p:spTree>
    <p:extLst>
      <p:ext uri="{BB962C8B-B14F-4D97-AF65-F5344CB8AC3E}">
        <p14:creationId xmlns:p14="http://schemas.microsoft.com/office/powerpoint/2010/main" val="8852520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Emotional/ Psychological Impact</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Please check all that apply regarding your emotional or psychological state.</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609214622"/>
              </p:ext>
            </p:extLst>
          </p:nvPr>
        </p:nvGraphicFramePr>
        <p:xfrm>
          <a:off x="457200" y="2174875"/>
          <a:ext cx="4040187" cy="3967480"/>
        </p:xfrm>
        <a:graphic>
          <a:graphicData uri="http://schemas.openxmlformats.org/drawingml/2006/table">
            <a:tbl>
              <a:tblPr firstRow="1" bandRow="1">
                <a:tableStyleId>{073A0DAA-6AF3-43AB-8588-CEC1D06C72B9}</a:tableStyleId>
              </a:tblPr>
              <a:tblGrid>
                <a:gridCol w="1981200"/>
                <a:gridCol w="1066800"/>
                <a:gridCol w="992187"/>
              </a:tblGrid>
              <a:tr h="370840">
                <a:tc>
                  <a:txBody>
                    <a:bodyPr/>
                    <a:lstStyle/>
                    <a:p>
                      <a:r>
                        <a:rPr lang="en-US" sz="1200" dirty="0" smtClean="0"/>
                        <a:t>Emotional/Psychological</a:t>
                      </a:r>
                      <a:endParaRPr lang="en-US" sz="1200" dirty="0"/>
                    </a:p>
                  </a:txBody>
                  <a:tcPr/>
                </a:tc>
                <a:tc>
                  <a:txBody>
                    <a:bodyPr/>
                    <a:lstStyle/>
                    <a:p>
                      <a:r>
                        <a:rPr lang="en-US" sz="1200" dirty="0" smtClean="0"/>
                        <a:t>Number (n=131)</a:t>
                      </a:r>
                      <a:endParaRPr lang="en-US" sz="1200" dirty="0"/>
                    </a:p>
                  </a:txBody>
                  <a:tcPr/>
                </a:tc>
                <a:tc>
                  <a:txBody>
                    <a:bodyPr/>
                    <a:lstStyle/>
                    <a:p>
                      <a:r>
                        <a:rPr lang="en-US" sz="1200" dirty="0" smtClean="0"/>
                        <a:t>Percent</a:t>
                      </a:r>
                      <a:endParaRPr lang="en-US" sz="1200" dirty="0"/>
                    </a:p>
                  </a:txBody>
                  <a:tcPr/>
                </a:tc>
              </a:tr>
              <a:tr h="370840">
                <a:tc>
                  <a:txBody>
                    <a:bodyPr/>
                    <a:lstStyle/>
                    <a:p>
                      <a:r>
                        <a:rPr lang="en-US" sz="1200" dirty="0" smtClean="0"/>
                        <a:t>I am depressed.</a:t>
                      </a:r>
                      <a:endParaRPr lang="en-US" sz="1200" dirty="0"/>
                    </a:p>
                  </a:txBody>
                  <a:tcPr/>
                </a:tc>
                <a:tc>
                  <a:txBody>
                    <a:bodyPr/>
                    <a:lstStyle/>
                    <a:p>
                      <a:r>
                        <a:rPr lang="en-US" sz="1200" dirty="0" smtClean="0"/>
                        <a:t>66</a:t>
                      </a:r>
                      <a:endParaRPr lang="en-US" sz="1200" dirty="0"/>
                    </a:p>
                  </a:txBody>
                  <a:tcPr/>
                </a:tc>
                <a:tc>
                  <a:txBody>
                    <a:bodyPr/>
                    <a:lstStyle/>
                    <a:p>
                      <a:r>
                        <a:rPr lang="en-US" sz="1200" dirty="0" smtClean="0"/>
                        <a:t>50</a:t>
                      </a:r>
                      <a:endParaRPr lang="en-US" sz="1200" dirty="0"/>
                    </a:p>
                  </a:txBody>
                  <a:tcPr/>
                </a:tc>
              </a:tr>
              <a:tr h="370840">
                <a:tc>
                  <a:txBody>
                    <a:bodyPr/>
                    <a:lstStyle/>
                    <a:p>
                      <a:r>
                        <a:rPr lang="en-US" sz="1200" dirty="0" smtClean="0"/>
                        <a:t>I am angry.</a:t>
                      </a:r>
                      <a:endParaRPr lang="en-US" sz="1200" dirty="0"/>
                    </a:p>
                  </a:txBody>
                  <a:tcPr/>
                </a:tc>
                <a:tc>
                  <a:txBody>
                    <a:bodyPr/>
                    <a:lstStyle/>
                    <a:p>
                      <a:r>
                        <a:rPr lang="en-US" sz="1200" dirty="0" smtClean="0"/>
                        <a:t>88</a:t>
                      </a:r>
                      <a:endParaRPr lang="en-US" sz="1200" dirty="0"/>
                    </a:p>
                  </a:txBody>
                  <a:tcPr/>
                </a:tc>
                <a:tc>
                  <a:txBody>
                    <a:bodyPr/>
                    <a:lstStyle/>
                    <a:p>
                      <a:r>
                        <a:rPr lang="en-US" sz="1200" dirty="0" smtClean="0"/>
                        <a:t>67</a:t>
                      </a:r>
                      <a:endParaRPr lang="en-US" sz="1200" dirty="0"/>
                    </a:p>
                  </a:txBody>
                  <a:tcPr/>
                </a:tc>
              </a:tr>
              <a:tr h="370840">
                <a:tc>
                  <a:txBody>
                    <a:bodyPr/>
                    <a:lstStyle/>
                    <a:p>
                      <a:r>
                        <a:rPr lang="en-US" sz="1200" dirty="0" smtClean="0"/>
                        <a:t>I am scared.</a:t>
                      </a:r>
                      <a:endParaRPr lang="en-US" sz="1200" dirty="0"/>
                    </a:p>
                  </a:txBody>
                  <a:tcPr/>
                </a:tc>
                <a:tc>
                  <a:txBody>
                    <a:bodyPr/>
                    <a:lstStyle/>
                    <a:p>
                      <a:r>
                        <a:rPr lang="en-US" sz="1200" dirty="0" smtClean="0"/>
                        <a:t>72</a:t>
                      </a:r>
                      <a:endParaRPr lang="en-US" sz="1200" dirty="0"/>
                    </a:p>
                  </a:txBody>
                  <a:tcPr/>
                </a:tc>
                <a:tc>
                  <a:txBody>
                    <a:bodyPr/>
                    <a:lstStyle/>
                    <a:p>
                      <a:r>
                        <a:rPr lang="en-US" sz="1200" dirty="0" smtClean="0"/>
                        <a:t>55</a:t>
                      </a:r>
                      <a:endParaRPr lang="en-US" sz="1200" dirty="0"/>
                    </a:p>
                  </a:txBody>
                  <a:tcPr/>
                </a:tc>
              </a:tr>
              <a:tr h="370840">
                <a:tc>
                  <a:txBody>
                    <a:bodyPr/>
                    <a:lstStyle/>
                    <a:p>
                      <a:r>
                        <a:rPr lang="en-US" sz="1200" dirty="0" smtClean="0"/>
                        <a:t>I have considered suicide.</a:t>
                      </a:r>
                      <a:endParaRPr lang="en-US" sz="1200" dirty="0"/>
                    </a:p>
                  </a:txBody>
                  <a:tcPr/>
                </a:tc>
                <a:tc>
                  <a:txBody>
                    <a:bodyPr/>
                    <a:lstStyle/>
                    <a:p>
                      <a:r>
                        <a:rPr lang="en-US" sz="1200" dirty="0" smtClean="0"/>
                        <a:t>46</a:t>
                      </a:r>
                      <a:endParaRPr lang="en-US" sz="1200" dirty="0"/>
                    </a:p>
                  </a:txBody>
                  <a:tcPr/>
                </a:tc>
                <a:tc>
                  <a:txBody>
                    <a:bodyPr/>
                    <a:lstStyle/>
                    <a:p>
                      <a:r>
                        <a:rPr lang="en-US" sz="1200" dirty="0" smtClean="0"/>
                        <a:t>35</a:t>
                      </a:r>
                      <a:endParaRPr lang="en-US" sz="1200" dirty="0"/>
                    </a:p>
                  </a:txBody>
                  <a:tcPr/>
                </a:tc>
              </a:tr>
              <a:tr h="370840">
                <a:tc>
                  <a:txBody>
                    <a:bodyPr/>
                    <a:lstStyle/>
                    <a:p>
                      <a:r>
                        <a:rPr lang="en-US" sz="1200" dirty="0" smtClean="0"/>
                        <a:t>I am taking medication for depression.</a:t>
                      </a:r>
                      <a:endParaRPr lang="en-US" sz="1200" dirty="0"/>
                    </a:p>
                  </a:txBody>
                  <a:tcPr/>
                </a:tc>
                <a:tc>
                  <a:txBody>
                    <a:bodyPr/>
                    <a:lstStyle/>
                    <a:p>
                      <a:r>
                        <a:rPr lang="en-US" sz="1200" dirty="0" smtClean="0"/>
                        <a:t>17</a:t>
                      </a:r>
                      <a:endParaRPr lang="en-US" sz="1200" dirty="0"/>
                    </a:p>
                  </a:txBody>
                  <a:tcPr/>
                </a:tc>
                <a:tc>
                  <a:txBody>
                    <a:bodyPr/>
                    <a:lstStyle/>
                    <a:p>
                      <a:r>
                        <a:rPr lang="en-US" sz="1200" dirty="0" smtClean="0"/>
                        <a:t>13</a:t>
                      </a:r>
                      <a:endParaRPr lang="en-US" sz="1200" dirty="0"/>
                    </a:p>
                  </a:txBody>
                  <a:tcPr/>
                </a:tc>
              </a:tr>
              <a:tr h="370840">
                <a:tc>
                  <a:txBody>
                    <a:bodyPr/>
                    <a:lstStyle/>
                    <a:p>
                      <a:r>
                        <a:rPr lang="en-US" sz="1200" dirty="0" smtClean="0"/>
                        <a:t>I am taking medication</a:t>
                      </a:r>
                      <a:r>
                        <a:rPr lang="en-US" sz="1200" baseline="0" dirty="0" smtClean="0"/>
                        <a:t> for anxiety.</a:t>
                      </a:r>
                      <a:endParaRPr lang="en-US" sz="1200" dirty="0"/>
                    </a:p>
                  </a:txBody>
                  <a:tcPr/>
                </a:tc>
                <a:tc>
                  <a:txBody>
                    <a:bodyPr/>
                    <a:lstStyle/>
                    <a:p>
                      <a:r>
                        <a:rPr lang="en-US" sz="1200" dirty="0" smtClean="0"/>
                        <a:t>18</a:t>
                      </a:r>
                      <a:endParaRPr lang="en-US" sz="1200" dirty="0"/>
                    </a:p>
                  </a:txBody>
                  <a:tcPr/>
                </a:tc>
                <a:tc>
                  <a:txBody>
                    <a:bodyPr/>
                    <a:lstStyle/>
                    <a:p>
                      <a:r>
                        <a:rPr lang="en-US" sz="1200" dirty="0" smtClean="0"/>
                        <a:t>14</a:t>
                      </a:r>
                      <a:endParaRPr lang="en-US" sz="1200" dirty="0"/>
                    </a:p>
                  </a:txBody>
                  <a:tcPr/>
                </a:tc>
              </a:tr>
              <a:tr h="370840">
                <a:tc>
                  <a:txBody>
                    <a:bodyPr/>
                    <a:lstStyle/>
                    <a:p>
                      <a:r>
                        <a:rPr lang="en-US" sz="1200" dirty="0" smtClean="0"/>
                        <a:t>I feel hopeless.</a:t>
                      </a:r>
                      <a:endParaRPr lang="en-US" sz="1200" dirty="0"/>
                    </a:p>
                  </a:txBody>
                  <a:tcPr/>
                </a:tc>
                <a:tc>
                  <a:txBody>
                    <a:bodyPr/>
                    <a:lstStyle/>
                    <a:p>
                      <a:r>
                        <a:rPr lang="en-US" sz="1200" dirty="0" smtClean="0"/>
                        <a:t>39</a:t>
                      </a:r>
                      <a:endParaRPr lang="en-US" sz="1200" dirty="0"/>
                    </a:p>
                  </a:txBody>
                  <a:tcPr/>
                </a:tc>
                <a:tc>
                  <a:txBody>
                    <a:bodyPr/>
                    <a:lstStyle/>
                    <a:p>
                      <a:r>
                        <a:rPr lang="en-US" sz="1200" dirty="0" smtClean="0"/>
                        <a:t>30</a:t>
                      </a:r>
                      <a:endParaRPr lang="en-US" sz="1200" dirty="0"/>
                    </a:p>
                  </a:txBody>
                  <a:tcPr/>
                </a:tc>
              </a:tr>
              <a:tr h="370840">
                <a:tc>
                  <a:txBody>
                    <a:bodyPr/>
                    <a:lstStyle/>
                    <a:p>
                      <a:r>
                        <a:rPr lang="en-US" sz="1200" dirty="0" smtClean="0"/>
                        <a:t>I am hopeful.</a:t>
                      </a:r>
                      <a:endParaRPr lang="en-US" sz="1200" dirty="0"/>
                    </a:p>
                  </a:txBody>
                  <a:tcPr/>
                </a:tc>
                <a:tc>
                  <a:txBody>
                    <a:bodyPr/>
                    <a:lstStyle/>
                    <a:p>
                      <a:r>
                        <a:rPr lang="en-US" sz="1200" dirty="0" smtClean="0"/>
                        <a:t>68</a:t>
                      </a:r>
                      <a:endParaRPr lang="en-US" sz="1200" dirty="0"/>
                    </a:p>
                  </a:txBody>
                  <a:tcPr/>
                </a:tc>
                <a:tc>
                  <a:txBody>
                    <a:bodyPr/>
                    <a:lstStyle/>
                    <a:p>
                      <a:r>
                        <a:rPr lang="en-US" sz="1200" dirty="0" smtClean="0"/>
                        <a:t>52</a:t>
                      </a:r>
                      <a:endParaRPr lang="en-US" sz="1200" dirty="0"/>
                    </a:p>
                  </a:txBody>
                  <a:tcPr/>
                </a:tc>
              </a:tr>
              <a:tr h="370840">
                <a:tc>
                  <a:txBody>
                    <a:bodyPr/>
                    <a:lstStyle/>
                    <a:p>
                      <a:r>
                        <a:rPr lang="en-US" sz="1200" dirty="0" smtClean="0"/>
                        <a:t>None</a:t>
                      </a:r>
                      <a:endParaRPr lang="en-US" sz="1200" dirty="0"/>
                    </a:p>
                  </a:txBody>
                  <a:tcPr/>
                </a:tc>
                <a:tc>
                  <a:txBody>
                    <a:bodyPr/>
                    <a:lstStyle/>
                    <a:p>
                      <a:r>
                        <a:rPr lang="en-US" sz="1200" dirty="0" smtClean="0"/>
                        <a:t>12</a:t>
                      </a:r>
                      <a:endParaRPr lang="en-US" sz="1200" dirty="0"/>
                    </a:p>
                  </a:txBody>
                  <a:tcPr/>
                </a:tc>
                <a:tc>
                  <a:txBody>
                    <a:bodyPr/>
                    <a:lstStyle/>
                    <a:p>
                      <a:r>
                        <a:rPr lang="en-US" sz="1200" dirty="0" smtClean="0"/>
                        <a:t>9</a:t>
                      </a:r>
                      <a:endParaRPr lang="en-US" sz="12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65</a:t>
            </a:fld>
            <a:endParaRPr lang="en-US"/>
          </a:p>
        </p:txBody>
      </p:sp>
    </p:spTree>
    <p:extLst>
      <p:ext uri="{BB962C8B-B14F-4D97-AF65-F5344CB8AC3E}">
        <p14:creationId xmlns:p14="http://schemas.microsoft.com/office/powerpoint/2010/main" val="3634400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Please check all that apply regarding disability benefits.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4223180942"/>
              </p:ext>
            </p:extLst>
          </p:nvPr>
        </p:nvGraphicFramePr>
        <p:xfrm>
          <a:off x="457200" y="2174875"/>
          <a:ext cx="4040187" cy="2326640"/>
        </p:xfrm>
        <a:graphic>
          <a:graphicData uri="http://schemas.openxmlformats.org/drawingml/2006/table">
            <a:tbl>
              <a:tblPr firstRow="1" bandRow="1">
                <a:tableStyleId>{073A0DAA-6AF3-43AB-8588-CEC1D06C72B9}</a:tableStyleId>
              </a:tblPr>
              <a:tblGrid>
                <a:gridCol w="2057400"/>
                <a:gridCol w="990600"/>
                <a:gridCol w="992187"/>
              </a:tblGrid>
              <a:tr h="370840">
                <a:tc>
                  <a:txBody>
                    <a:bodyPr/>
                    <a:lstStyle/>
                    <a:p>
                      <a:r>
                        <a:rPr lang="en-US" sz="1000" dirty="0" smtClean="0"/>
                        <a:t>Disability Benefits</a:t>
                      </a:r>
                      <a:endParaRPr lang="en-US" sz="1000" dirty="0"/>
                    </a:p>
                  </a:txBody>
                  <a:tcPr/>
                </a:tc>
                <a:tc>
                  <a:txBody>
                    <a:bodyPr/>
                    <a:lstStyle/>
                    <a:p>
                      <a:r>
                        <a:rPr lang="en-US" sz="1000" dirty="0" smtClean="0"/>
                        <a:t>Number (n=131)</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I applied for disability but was denied.</a:t>
                      </a:r>
                      <a:endParaRPr lang="en-US" sz="1000" dirty="0"/>
                    </a:p>
                  </a:txBody>
                  <a:tcPr/>
                </a:tc>
                <a:tc>
                  <a:txBody>
                    <a:bodyPr/>
                    <a:lstStyle/>
                    <a:p>
                      <a:r>
                        <a:rPr lang="en-US" sz="1000" dirty="0" smtClean="0"/>
                        <a:t>15</a:t>
                      </a:r>
                      <a:endParaRPr lang="en-US" sz="1000" dirty="0"/>
                    </a:p>
                  </a:txBody>
                  <a:tcPr/>
                </a:tc>
                <a:tc>
                  <a:txBody>
                    <a:bodyPr/>
                    <a:lstStyle/>
                    <a:p>
                      <a:r>
                        <a:rPr lang="en-US" sz="1000" dirty="0" smtClean="0"/>
                        <a:t>11</a:t>
                      </a:r>
                      <a:endParaRPr lang="en-US" sz="1000" dirty="0"/>
                    </a:p>
                  </a:txBody>
                  <a:tcPr/>
                </a:tc>
              </a:tr>
              <a:tr h="370840">
                <a:tc>
                  <a:txBody>
                    <a:bodyPr/>
                    <a:lstStyle/>
                    <a:p>
                      <a:r>
                        <a:rPr lang="en-US" sz="1000" dirty="0" smtClean="0"/>
                        <a:t>I applied for disability and was accepted.</a:t>
                      </a:r>
                      <a:endParaRPr lang="en-US" sz="1000" dirty="0"/>
                    </a:p>
                  </a:txBody>
                  <a:tcPr/>
                </a:tc>
                <a:tc>
                  <a:txBody>
                    <a:bodyPr/>
                    <a:lstStyle/>
                    <a:p>
                      <a:r>
                        <a:rPr lang="en-US" sz="1000" dirty="0" smtClean="0"/>
                        <a:t>10</a:t>
                      </a:r>
                      <a:endParaRPr lang="en-US" sz="1000" dirty="0"/>
                    </a:p>
                  </a:txBody>
                  <a:tcPr/>
                </a:tc>
                <a:tc>
                  <a:txBody>
                    <a:bodyPr/>
                    <a:lstStyle/>
                    <a:p>
                      <a:r>
                        <a:rPr lang="en-US" sz="1000" dirty="0" smtClean="0"/>
                        <a:t>8</a:t>
                      </a:r>
                      <a:endParaRPr lang="en-US" sz="1000" dirty="0"/>
                    </a:p>
                  </a:txBody>
                  <a:tcPr/>
                </a:tc>
              </a:tr>
              <a:tr h="370840">
                <a:tc>
                  <a:txBody>
                    <a:bodyPr/>
                    <a:lstStyle/>
                    <a:p>
                      <a:r>
                        <a:rPr lang="en-US" sz="1000" dirty="0" smtClean="0"/>
                        <a:t>I did not apply</a:t>
                      </a:r>
                      <a:r>
                        <a:rPr lang="en-US" sz="1000" baseline="0" dirty="0" smtClean="0"/>
                        <a:t> for disability but I need it.</a:t>
                      </a:r>
                      <a:endParaRPr lang="en-US" sz="1000" dirty="0"/>
                    </a:p>
                  </a:txBody>
                  <a:tcPr/>
                </a:tc>
                <a:tc>
                  <a:txBody>
                    <a:bodyPr/>
                    <a:lstStyle/>
                    <a:p>
                      <a:r>
                        <a:rPr lang="en-US" sz="1000" dirty="0" smtClean="0"/>
                        <a:t>22</a:t>
                      </a:r>
                      <a:endParaRPr lang="en-US" sz="1000" dirty="0"/>
                    </a:p>
                  </a:txBody>
                  <a:tcPr/>
                </a:tc>
                <a:tc>
                  <a:txBody>
                    <a:bodyPr/>
                    <a:lstStyle/>
                    <a:p>
                      <a:r>
                        <a:rPr lang="en-US" sz="1000" dirty="0" smtClean="0"/>
                        <a:t>17</a:t>
                      </a:r>
                      <a:endParaRPr lang="en-US" sz="1000" dirty="0"/>
                    </a:p>
                  </a:txBody>
                  <a:tcPr/>
                </a:tc>
              </a:tr>
              <a:tr h="370840">
                <a:tc>
                  <a:txBody>
                    <a:bodyPr/>
                    <a:lstStyle/>
                    <a:p>
                      <a:r>
                        <a:rPr lang="en-US" sz="1000" dirty="0" smtClean="0"/>
                        <a:t>I do</a:t>
                      </a:r>
                      <a:r>
                        <a:rPr lang="en-US" sz="1000" baseline="0" dirty="0" smtClean="0"/>
                        <a:t> not need disability.</a:t>
                      </a:r>
                      <a:endParaRPr lang="en-US" sz="1000" dirty="0"/>
                    </a:p>
                  </a:txBody>
                  <a:tcPr/>
                </a:tc>
                <a:tc>
                  <a:txBody>
                    <a:bodyPr/>
                    <a:lstStyle/>
                    <a:p>
                      <a:r>
                        <a:rPr lang="en-US" sz="1000" dirty="0" smtClean="0"/>
                        <a:t>62</a:t>
                      </a:r>
                      <a:endParaRPr lang="en-US" sz="1000" dirty="0"/>
                    </a:p>
                  </a:txBody>
                  <a:tcPr/>
                </a:tc>
                <a:tc>
                  <a:txBody>
                    <a:bodyPr/>
                    <a:lstStyle/>
                    <a:p>
                      <a:r>
                        <a:rPr lang="en-US" sz="1000" dirty="0" smtClean="0"/>
                        <a:t>47</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25</a:t>
                      </a:r>
                      <a:endParaRPr lang="en-US" sz="1000" dirty="0"/>
                    </a:p>
                  </a:txBody>
                  <a:tcPr/>
                </a:tc>
                <a:tc>
                  <a:txBody>
                    <a:bodyPr/>
                    <a:lstStyle/>
                    <a:p>
                      <a:r>
                        <a:rPr lang="en-US" sz="1000" dirty="0" smtClean="0"/>
                        <a:t>19</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participants answered that they do not need disability.  Nineteen percent applied for disability, but only 8% were accepted.</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66</a:t>
            </a:fld>
            <a:endParaRPr lang="en-US"/>
          </a:p>
        </p:txBody>
      </p:sp>
    </p:spTree>
    <p:extLst>
      <p:ext uri="{BB962C8B-B14F-4D97-AF65-F5344CB8AC3E}">
        <p14:creationId xmlns:p14="http://schemas.microsoft.com/office/powerpoint/2010/main" val="41652152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Actions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Please check all that apply about legal action.</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314691703"/>
              </p:ext>
            </p:extLst>
          </p:nvPr>
        </p:nvGraphicFramePr>
        <p:xfrm>
          <a:off x="457200" y="2174875"/>
          <a:ext cx="4040187" cy="4627880"/>
        </p:xfrm>
        <a:graphic>
          <a:graphicData uri="http://schemas.openxmlformats.org/drawingml/2006/table">
            <a:tbl>
              <a:tblPr firstRow="1" bandRow="1">
                <a:tableStyleId>{073A0DAA-6AF3-43AB-8588-CEC1D06C72B9}</a:tableStyleId>
              </a:tblPr>
              <a:tblGrid>
                <a:gridCol w="1981200"/>
                <a:gridCol w="1143000"/>
                <a:gridCol w="915987"/>
              </a:tblGrid>
              <a:tr h="370840">
                <a:tc>
                  <a:txBody>
                    <a:bodyPr/>
                    <a:lstStyle/>
                    <a:p>
                      <a:r>
                        <a:rPr lang="en-US" sz="1000" dirty="0" smtClean="0"/>
                        <a:t>Legal action</a:t>
                      </a:r>
                      <a:endParaRPr lang="en-US" sz="1000" dirty="0"/>
                    </a:p>
                  </a:txBody>
                  <a:tcPr/>
                </a:tc>
                <a:tc>
                  <a:txBody>
                    <a:bodyPr/>
                    <a:lstStyle/>
                    <a:p>
                      <a:r>
                        <a:rPr lang="en-US" sz="1000" dirty="0" smtClean="0"/>
                        <a:t>Number (n=131)</a:t>
                      </a:r>
                      <a:endParaRPr lang="en-US" sz="1000" dirty="0"/>
                    </a:p>
                  </a:txBody>
                  <a:tcPr/>
                </a:tc>
                <a:tc>
                  <a:txBody>
                    <a:bodyPr/>
                    <a:lstStyle/>
                    <a:p>
                      <a:r>
                        <a:rPr lang="en-US" sz="1000" dirty="0" smtClean="0"/>
                        <a:t>Percent</a:t>
                      </a:r>
                      <a:endParaRPr lang="en-US" sz="1000" dirty="0"/>
                    </a:p>
                  </a:txBody>
                  <a:tcPr/>
                </a:tc>
              </a:tr>
              <a:tr h="370840">
                <a:tc>
                  <a:txBody>
                    <a:bodyPr/>
                    <a:lstStyle/>
                    <a:p>
                      <a:r>
                        <a:rPr lang="en-US" sz="1000" dirty="0" smtClean="0"/>
                        <a:t>I would like to sue but can’t afford it.</a:t>
                      </a:r>
                      <a:endParaRPr lang="en-US" sz="1000" dirty="0"/>
                    </a:p>
                  </a:txBody>
                  <a:tcPr/>
                </a:tc>
                <a:tc>
                  <a:txBody>
                    <a:bodyPr/>
                    <a:lstStyle/>
                    <a:p>
                      <a:r>
                        <a:rPr lang="en-US" sz="1000" dirty="0" smtClean="0"/>
                        <a:t>38</a:t>
                      </a:r>
                      <a:endParaRPr lang="en-US" sz="1000" dirty="0"/>
                    </a:p>
                  </a:txBody>
                  <a:tcPr/>
                </a:tc>
                <a:tc>
                  <a:txBody>
                    <a:bodyPr/>
                    <a:lstStyle/>
                    <a:p>
                      <a:r>
                        <a:rPr lang="en-US" sz="1000" dirty="0" smtClean="0"/>
                        <a:t>29</a:t>
                      </a:r>
                      <a:endParaRPr lang="en-US" sz="1000" dirty="0"/>
                    </a:p>
                  </a:txBody>
                  <a:tcPr/>
                </a:tc>
              </a:tr>
              <a:tr h="370840">
                <a:tc>
                  <a:txBody>
                    <a:bodyPr/>
                    <a:lstStyle/>
                    <a:p>
                      <a:r>
                        <a:rPr lang="en-US" sz="1000" dirty="0" smtClean="0"/>
                        <a:t>I would like to sue but don’t think I could win.</a:t>
                      </a:r>
                      <a:endParaRPr lang="en-US" sz="1000" dirty="0"/>
                    </a:p>
                  </a:txBody>
                  <a:tcPr/>
                </a:tc>
                <a:tc>
                  <a:txBody>
                    <a:bodyPr/>
                    <a:lstStyle/>
                    <a:p>
                      <a:r>
                        <a:rPr lang="en-US" sz="1000" dirty="0" smtClean="0"/>
                        <a:t>62</a:t>
                      </a:r>
                      <a:endParaRPr lang="en-US" sz="1000" dirty="0"/>
                    </a:p>
                  </a:txBody>
                  <a:tcPr/>
                </a:tc>
                <a:tc>
                  <a:txBody>
                    <a:bodyPr/>
                    <a:lstStyle/>
                    <a:p>
                      <a:r>
                        <a:rPr lang="en-US" sz="1000" dirty="0" smtClean="0"/>
                        <a:t>47</a:t>
                      </a:r>
                      <a:endParaRPr lang="en-US" sz="1000" dirty="0"/>
                    </a:p>
                  </a:txBody>
                  <a:tcPr/>
                </a:tc>
              </a:tr>
              <a:tr h="370840">
                <a:tc>
                  <a:txBody>
                    <a:bodyPr/>
                    <a:lstStyle/>
                    <a:p>
                      <a:r>
                        <a:rPr lang="en-US" sz="1000" dirty="0" smtClean="0"/>
                        <a:t>I would like to sue but I don’t have</a:t>
                      </a:r>
                      <a:r>
                        <a:rPr lang="en-US" sz="1000" baseline="0" dirty="0" smtClean="0"/>
                        <a:t> the emotional energy.</a:t>
                      </a:r>
                      <a:endParaRPr lang="en-US" sz="1000" dirty="0"/>
                    </a:p>
                  </a:txBody>
                  <a:tcPr/>
                </a:tc>
                <a:tc>
                  <a:txBody>
                    <a:bodyPr/>
                    <a:lstStyle/>
                    <a:p>
                      <a:r>
                        <a:rPr lang="en-US" sz="1000" dirty="0" smtClean="0"/>
                        <a:t>36</a:t>
                      </a:r>
                      <a:endParaRPr lang="en-US" sz="1000" dirty="0"/>
                    </a:p>
                  </a:txBody>
                  <a:tcPr/>
                </a:tc>
                <a:tc>
                  <a:txBody>
                    <a:bodyPr/>
                    <a:lstStyle/>
                    <a:p>
                      <a:r>
                        <a:rPr lang="en-US" sz="1000" dirty="0" smtClean="0"/>
                        <a:t>27</a:t>
                      </a:r>
                      <a:endParaRPr lang="en-US" sz="1000" dirty="0"/>
                    </a:p>
                  </a:txBody>
                  <a:tcPr/>
                </a:tc>
              </a:tr>
              <a:tr h="370840">
                <a:tc>
                  <a:txBody>
                    <a:bodyPr/>
                    <a:lstStyle/>
                    <a:p>
                      <a:r>
                        <a:rPr lang="en-US" sz="1000" dirty="0" smtClean="0"/>
                        <a:t>I am in the process of pursuing a lawsuit.</a:t>
                      </a:r>
                      <a:endParaRPr lang="en-US" sz="1000" dirty="0"/>
                    </a:p>
                  </a:txBody>
                  <a:tcPr/>
                </a:tc>
                <a:tc>
                  <a:txBody>
                    <a:bodyPr/>
                    <a:lstStyle/>
                    <a:p>
                      <a:r>
                        <a:rPr lang="en-US" sz="1000" dirty="0" smtClean="0"/>
                        <a:t>10</a:t>
                      </a:r>
                      <a:endParaRPr lang="en-US" sz="1000" dirty="0"/>
                    </a:p>
                  </a:txBody>
                  <a:tcPr/>
                </a:tc>
                <a:tc>
                  <a:txBody>
                    <a:bodyPr/>
                    <a:lstStyle/>
                    <a:p>
                      <a:r>
                        <a:rPr lang="en-US" sz="1000" dirty="0" smtClean="0"/>
                        <a:t>8</a:t>
                      </a:r>
                      <a:endParaRPr lang="en-US" sz="1000" dirty="0"/>
                    </a:p>
                  </a:txBody>
                  <a:tcPr/>
                </a:tc>
              </a:tr>
              <a:tr h="370840">
                <a:tc>
                  <a:txBody>
                    <a:bodyPr/>
                    <a:lstStyle/>
                    <a:p>
                      <a:r>
                        <a:rPr lang="en-US" sz="1000" dirty="0" smtClean="0"/>
                        <a:t>I tried to sue and won.</a:t>
                      </a:r>
                      <a:endParaRPr lang="en-US" sz="1000" dirty="0"/>
                    </a:p>
                  </a:txBody>
                  <a:tcPr/>
                </a:tc>
                <a:tc>
                  <a:txBody>
                    <a:bodyPr/>
                    <a:lstStyle/>
                    <a:p>
                      <a:r>
                        <a:rPr lang="en-US" sz="1000" dirty="0" smtClean="0"/>
                        <a:t>1</a:t>
                      </a:r>
                      <a:endParaRPr lang="en-US" sz="1000" dirty="0"/>
                    </a:p>
                  </a:txBody>
                  <a:tcPr/>
                </a:tc>
                <a:tc>
                  <a:txBody>
                    <a:bodyPr/>
                    <a:lstStyle/>
                    <a:p>
                      <a:r>
                        <a:rPr lang="en-US" sz="1000" dirty="0" smtClean="0"/>
                        <a:t>1</a:t>
                      </a:r>
                      <a:endParaRPr lang="en-US" sz="1000" dirty="0"/>
                    </a:p>
                  </a:txBody>
                  <a:tcPr/>
                </a:tc>
              </a:tr>
              <a:tr h="370840">
                <a:tc>
                  <a:txBody>
                    <a:bodyPr/>
                    <a:lstStyle/>
                    <a:p>
                      <a:r>
                        <a:rPr lang="en-US" sz="1000" dirty="0" smtClean="0"/>
                        <a:t>I tried to sue and lost.</a:t>
                      </a:r>
                      <a:endParaRPr lang="en-US" sz="1000" dirty="0"/>
                    </a:p>
                  </a:txBody>
                  <a:tcPr/>
                </a:tc>
                <a:tc>
                  <a:txBody>
                    <a:bodyPr/>
                    <a:lstStyle/>
                    <a:p>
                      <a:r>
                        <a:rPr lang="en-US" sz="1000" dirty="0" smtClean="0"/>
                        <a:t>2</a:t>
                      </a:r>
                      <a:endParaRPr lang="en-US" sz="1000" dirty="0"/>
                    </a:p>
                  </a:txBody>
                  <a:tcPr/>
                </a:tc>
                <a:tc>
                  <a:txBody>
                    <a:bodyPr/>
                    <a:lstStyle/>
                    <a:p>
                      <a:r>
                        <a:rPr lang="en-US" sz="1000" dirty="0" smtClean="0"/>
                        <a:t>2</a:t>
                      </a:r>
                      <a:endParaRPr lang="en-US" sz="1000" dirty="0"/>
                    </a:p>
                  </a:txBody>
                  <a:tcPr/>
                </a:tc>
              </a:tr>
              <a:tr h="370840">
                <a:tc>
                  <a:txBody>
                    <a:bodyPr/>
                    <a:lstStyle/>
                    <a:p>
                      <a:r>
                        <a:rPr lang="en-US" sz="1000" dirty="0" smtClean="0"/>
                        <a:t>I have sued/would like to sue my doctors.</a:t>
                      </a:r>
                      <a:endParaRPr lang="en-US" sz="1000" dirty="0"/>
                    </a:p>
                  </a:txBody>
                  <a:tcPr/>
                </a:tc>
                <a:tc>
                  <a:txBody>
                    <a:bodyPr/>
                    <a:lstStyle/>
                    <a:p>
                      <a:r>
                        <a:rPr lang="en-US" sz="1000" dirty="0" smtClean="0"/>
                        <a:t>26</a:t>
                      </a:r>
                      <a:endParaRPr lang="en-US" sz="1000" dirty="0"/>
                    </a:p>
                  </a:txBody>
                  <a:tcPr/>
                </a:tc>
                <a:tc>
                  <a:txBody>
                    <a:bodyPr/>
                    <a:lstStyle/>
                    <a:p>
                      <a:r>
                        <a:rPr lang="en-US" sz="1000" dirty="0" smtClean="0"/>
                        <a:t>20</a:t>
                      </a:r>
                      <a:endParaRPr lang="en-US" sz="1000" dirty="0"/>
                    </a:p>
                  </a:txBody>
                  <a:tcPr/>
                </a:tc>
              </a:tr>
              <a:tr h="370840">
                <a:tc>
                  <a:txBody>
                    <a:bodyPr/>
                    <a:lstStyle/>
                    <a:p>
                      <a:r>
                        <a:rPr lang="en-US" sz="1000" dirty="0" smtClean="0"/>
                        <a:t>I have sued/would like to sue the FDA.</a:t>
                      </a:r>
                      <a:endParaRPr lang="en-US" sz="1000" dirty="0"/>
                    </a:p>
                  </a:txBody>
                  <a:tcPr/>
                </a:tc>
                <a:tc>
                  <a:txBody>
                    <a:bodyPr/>
                    <a:lstStyle/>
                    <a:p>
                      <a:r>
                        <a:rPr lang="en-US" sz="1000" dirty="0" smtClean="0"/>
                        <a:t>43</a:t>
                      </a:r>
                      <a:endParaRPr lang="en-US" sz="1000" dirty="0"/>
                    </a:p>
                  </a:txBody>
                  <a:tcPr/>
                </a:tc>
                <a:tc>
                  <a:txBody>
                    <a:bodyPr/>
                    <a:lstStyle/>
                    <a:p>
                      <a:r>
                        <a:rPr lang="en-US" sz="1000" dirty="0" smtClean="0"/>
                        <a:t>33</a:t>
                      </a:r>
                      <a:endParaRPr lang="en-US" sz="1000" dirty="0"/>
                    </a:p>
                  </a:txBody>
                  <a:tcPr/>
                </a:tc>
              </a:tr>
              <a:tr h="370840">
                <a:tc>
                  <a:txBody>
                    <a:bodyPr/>
                    <a:lstStyle/>
                    <a:p>
                      <a:r>
                        <a:rPr lang="en-US" sz="1000" dirty="0" smtClean="0"/>
                        <a:t>I have sued/would like to sue the drug companies.</a:t>
                      </a:r>
                      <a:endParaRPr lang="en-US" sz="1000" dirty="0"/>
                    </a:p>
                  </a:txBody>
                  <a:tcPr/>
                </a:tc>
                <a:tc>
                  <a:txBody>
                    <a:bodyPr/>
                    <a:lstStyle/>
                    <a:p>
                      <a:r>
                        <a:rPr lang="en-US" sz="1000" dirty="0" smtClean="0"/>
                        <a:t>55</a:t>
                      </a:r>
                      <a:endParaRPr lang="en-US" sz="1000" dirty="0"/>
                    </a:p>
                  </a:txBody>
                  <a:tcPr/>
                </a:tc>
                <a:tc>
                  <a:txBody>
                    <a:bodyPr/>
                    <a:lstStyle/>
                    <a:p>
                      <a:r>
                        <a:rPr lang="en-US" sz="1000" dirty="0" smtClean="0"/>
                        <a:t>42</a:t>
                      </a:r>
                      <a:endParaRPr lang="en-US" sz="1000" dirty="0"/>
                    </a:p>
                  </a:txBody>
                  <a:tcPr/>
                </a:tc>
              </a:tr>
              <a:tr h="370840">
                <a:tc>
                  <a:txBody>
                    <a:bodyPr/>
                    <a:lstStyle/>
                    <a:p>
                      <a:r>
                        <a:rPr lang="en-US" sz="1000" dirty="0" smtClean="0"/>
                        <a:t>I don’t want to sue anyone.</a:t>
                      </a:r>
                      <a:endParaRPr lang="en-US" sz="1000" dirty="0"/>
                    </a:p>
                  </a:txBody>
                  <a:tcPr/>
                </a:tc>
                <a:tc>
                  <a:txBody>
                    <a:bodyPr/>
                    <a:lstStyle/>
                    <a:p>
                      <a:r>
                        <a:rPr lang="en-US" sz="1000" dirty="0" smtClean="0"/>
                        <a:t>18</a:t>
                      </a:r>
                      <a:endParaRPr lang="en-US" sz="1000" dirty="0"/>
                    </a:p>
                  </a:txBody>
                  <a:tcPr/>
                </a:tc>
                <a:tc>
                  <a:txBody>
                    <a:bodyPr/>
                    <a:lstStyle/>
                    <a:p>
                      <a:r>
                        <a:rPr lang="en-US" sz="1000" dirty="0" smtClean="0"/>
                        <a:t>14</a:t>
                      </a:r>
                      <a:endParaRPr lang="en-US" sz="1000" dirty="0"/>
                    </a:p>
                  </a:txBody>
                  <a:tcPr/>
                </a:tc>
              </a:tr>
              <a:tr h="370840">
                <a:tc>
                  <a:txBody>
                    <a:bodyPr/>
                    <a:lstStyle/>
                    <a:p>
                      <a:r>
                        <a:rPr lang="en-US" sz="1000" dirty="0" smtClean="0"/>
                        <a:t>Other</a:t>
                      </a:r>
                      <a:endParaRPr lang="en-US" sz="1000" dirty="0"/>
                    </a:p>
                  </a:txBody>
                  <a:tcPr/>
                </a:tc>
                <a:tc>
                  <a:txBody>
                    <a:bodyPr/>
                    <a:lstStyle/>
                    <a:p>
                      <a:r>
                        <a:rPr lang="en-US" sz="1000" dirty="0" smtClean="0"/>
                        <a:t>8</a:t>
                      </a:r>
                      <a:endParaRPr lang="en-US" sz="1000" dirty="0"/>
                    </a:p>
                  </a:txBody>
                  <a:tcPr/>
                </a:tc>
                <a:tc>
                  <a:txBody>
                    <a:bodyPr/>
                    <a:lstStyle/>
                    <a:p>
                      <a:r>
                        <a:rPr lang="en-US" sz="1000" dirty="0" smtClean="0"/>
                        <a:t>6</a:t>
                      </a:r>
                      <a:endParaRPr lang="en-US" sz="10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67</a:t>
            </a:fld>
            <a:endParaRPr lang="en-US"/>
          </a:p>
        </p:txBody>
      </p:sp>
    </p:spTree>
    <p:extLst>
      <p:ext uri="{BB962C8B-B14F-4D97-AF65-F5344CB8AC3E}">
        <p14:creationId xmlns:p14="http://schemas.microsoft.com/office/powerpoint/2010/main" val="31710772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Nomenclature</a:t>
            </a:r>
            <a:endParaRPr lang="en-US" dirty="0"/>
          </a:p>
        </p:txBody>
      </p:sp>
      <p:sp>
        <p:nvSpPr>
          <p:cNvPr id="3" name="Text Placeholder 2"/>
          <p:cNvSpPr>
            <a:spLocks noGrp="1"/>
          </p:cNvSpPr>
          <p:nvPr>
            <p:ph type="body" idx="1"/>
          </p:nvPr>
        </p:nvSpPr>
        <p:spPr/>
        <p:txBody>
          <a:bodyPr>
            <a:normAutofit fontScale="85000" lnSpcReduction="20000"/>
          </a:bodyPr>
          <a:lstStyle/>
          <a:p>
            <a:r>
              <a:rPr lang="en-US" dirty="0" smtClean="0"/>
              <a:t>What should be the “official” name for what has happened to us?</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861129145"/>
              </p:ext>
            </p:extLst>
          </p:nvPr>
        </p:nvGraphicFramePr>
        <p:xfrm>
          <a:off x="457200" y="2174875"/>
          <a:ext cx="4040187" cy="4312920"/>
        </p:xfrm>
        <a:graphic>
          <a:graphicData uri="http://schemas.openxmlformats.org/drawingml/2006/table">
            <a:tbl>
              <a:tblPr firstRow="1" bandRow="1">
                <a:tableStyleId>{073A0DAA-6AF3-43AB-8588-CEC1D06C72B9}</a:tableStyleId>
              </a:tblPr>
              <a:tblGrid>
                <a:gridCol w="1828800"/>
                <a:gridCol w="1143000"/>
                <a:gridCol w="1068387"/>
              </a:tblGrid>
              <a:tr h="370840">
                <a:tc>
                  <a:txBody>
                    <a:bodyPr/>
                    <a:lstStyle/>
                    <a:p>
                      <a:r>
                        <a:rPr lang="en-US" dirty="0" smtClean="0"/>
                        <a:t>Name</a:t>
                      </a:r>
                      <a:endParaRPr lang="en-US" dirty="0"/>
                    </a:p>
                  </a:txBody>
                  <a:tcPr/>
                </a:tc>
                <a:tc>
                  <a:txBody>
                    <a:bodyPr/>
                    <a:lstStyle/>
                    <a:p>
                      <a:r>
                        <a:rPr lang="en-US" dirty="0" smtClean="0"/>
                        <a:t>Number (n=131)</a:t>
                      </a:r>
                      <a:endParaRPr lang="en-US" dirty="0"/>
                    </a:p>
                  </a:txBody>
                  <a:tcPr/>
                </a:tc>
                <a:tc>
                  <a:txBody>
                    <a:bodyPr/>
                    <a:lstStyle/>
                    <a:p>
                      <a:r>
                        <a:rPr lang="en-US" dirty="0" smtClean="0"/>
                        <a:t>Percent</a:t>
                      </a:r>
                      <a:endParaRPr lang="en-US" dirty="0"/>
                    </a:p>
                  </a:txBody>
                  <a:tcPr/>
                </a:tc>
              </a:tr>
              <a:tr h="370840">
                <a:tc>
                  <a:txBody>
                    <a:bodyPr/>
                    <a:lstStyle/>
                    <a:p>
                      <a:r>
                        <a:rPr lang="en-US" dirty="0" err="1" smtClean="0"/>
                        <a:t>Floxed</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r>
              <a:tr h="370840">
                <a:tc>
                  <a:txBody>
                    <a:bodyPr/>
                    <a:lstStyle/>
                    <a:p>
                      <a:r>
                        <a:rPr lang="en-US" dirty="0" err="1" smtClean="0"/>
                        <a:t>Fluoroquinolone</a:t>
                      </a:r>
                      <a:r>
                        <a:rPr lang="en-US" dirty="0" smtClean="0"/>
                        <a:t> toxicity</a:t>
                      </a:r>
                      <a:endParaRPr lang="en-US" dirty="0"/>
                    </a:p>
                  </a:txBody>
                  <a:tcPr/>
                </a:tc>
                <a:tc>
                  <a:txBody>
                    <a:bodyPr/>
                    <a:lstStyle/>
                    <a:p>
                      <a:r>
                        <a:rPr lang="en-US" dirty="0" smtClean="0"/>
                        <a:t>55</a:t>
                      </a:r>
                      <a:endParaRPr lang="en-US" dirty="0"/>
                    </a:p>
                  </a:txBody>
                  <a:tcPr/>
                </a:tc>
                <a:tc>
                  <a:txBody>
                    <a:bodyPr/>
                    <a:lstStyle/>
                    <a:p>
                      <a:r>
                        <a:rPr lang="en-US" dirty="0" smtClean="0"/>
                        <a:t>42</a:t>
                      </a:r>
                      <a:endParaRPr lang="en-US" dirty="0"/>
                    </a:p>
                  </a:txBody>
                  <a:tcPr/>
                </a:tc>
              </a:tr>
              <a:tr h="370840">
                <a:tc>
                  <a:txBody>
                    <a:bodyPr/>
                    <a:lstStyle/>
                    <a:p>
                      <a:r>
                        <a:rPr lang="en-US" dirty="0" err="1" smtClean="0"/>
                        <a:t>Fluoroquinolone</a:t>
                      </a:r>
                      <a:r>
                        <a:rPr lang="en-US" dirty="0" smtClean="0"/>
                        <a:t> poisoning</a:t>
                      </a:r>
                      <a:endParaRPr lang="en-US" dirty="0"/>
                    </a:p>
                  </a:txBody>
                  <a:tcPr/>
                </a:tc>
                <a:tc>
                  <a:txBody>
                    <a:bodyPr/>
                    <a:lstStyle/>
                    <a:p>
                      <a:r>
                        <a:rPr lang="en-US" dirty="0" smtClean="0"/>
                        <a:t>44</a:t>
                      </a:r>
                      <a:endParaRPr lang="en-US" dirty="0"/>
                    </a:p>
                  </a:txBody>
                  <a:tcPr/>
                </a:tc>
                <a:tc>
                  <a:txBody>
                    <a:bodyPr/>
                    <a:lstStyle/>
                    <a:p>
                      <a:r>
                        <a:rPr lang="en-US" dirty="0" smtClean="0"/>
                        <a:t>34</a:t>
                      </a:r>
                      <a:endParaRPr lang="en-US" dirty="0"/>
                    </a:p>
                  </a:txBody>
                  <a:tcPr/>
                </a:tc>
              </a:tr>
              <a:tr h="370840">
                <a:tc>
                  <a:txBody>
                    <a:bodyPr/>
                    <a:lstStyle/>
                    <a:p>
                      <a:r>
                        <a:rPr lang="en-US" dirty="0" err="1" smtClean="0"/>
                        <a:t>Fluoroquinolone</a:t>
                      </a:r>
                      <a:r>
                        <a:rPr lang="en-US" dirty="0" smtClean="0"/>
                        <a:t> syndrome</a:t>
                      </a:r>
                      <a:endParaRPr lang="en-US" dirty="0"/>
                    </a:p>
                  </a:txBody>
                  <a:tcPr/>
                </a:tc>
                <a:tc>
                  <a:txBody>
                    <a:bodyPr/>
                    <a:lstStyle/>
                    <a:p>
                      <a:r>
                        <a:rPr lang="en-US" dirty="0" smtClean="0"/>
                        <a:t>14</a:t>
                      </a:r>
                      <a:endParaRPr lang="en-US" dirty="0"/>
                    </a:p>
                  </a:txBody>
                  <a:tcPr/>
                </a:tc>
                <a:tc>
                  <a:txBody>
                    <a:bodyPr/>
                    <a:lstStyle/>
                    <a:p>
                      <a:r>
                        <a:rPr lang="en-US" dirty="0" smtClean="0"/>
                        <a:t>11</a:t>
                      </a:r>
                      <a:endParaRPr lang="en-US" dirty="0"/>
                    </a:p>
                  </a:txBody>
                  <a:tcPr/>
                </a:tc>
              </a:tr>
              <a:tr h="370840">
                <a:tc>
                  <a:txBody>
                    <a:bodyPr/>
                    <a:lstStyle/>
                    <a:p>
                      <a:r>
                        <a:rPr lang="en-US" dirty="0" smtClean="0"/>
                        <a:t>Side effects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Adverse reactions</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370840">
                <a:tc>
                  <a:txBody>
                    <a:bodyPr/>
                    <a:lstStyle/>
                    <a:p>
                      <a:r>
                        <a:rPr lang="en-US" dirty="0" smtClean="0"/>
                        <a:t>Other</a:t>
                      </a:r>
                      <a:endParaRPr lang="en-US" dirty="0"/>
                    </a:p>
                  </a:txBody>
                  <a:tcPr/>
                </a:tc>
                <a:tc>
                  <a:txBody>
                    <a:bodyPr/>
                    <a:lstStyle/>
                    <a:p>
                      <a:r>
                        <a:rPr lang="en-US" dirty="0" smtClean="0"/>
                        <a:t>7</a:t>
                      </a:r>
                      <a:endParaRPr lang="en-US" dirty="0"/>
                    </a:p>
                  </a:txBody>
                  <a:tcPr/>
                </a:tc>
                <a:tc>
                  <a:txBody>
                    <a:bodyPr/>
                    <a:lstStyle/>
                    <a:p>
                      <a:r>
                        <a:rPr lang="en-US" dirty="0" smtClean="0"/>
                        <a:t>5</a:t>
                      </a:r>
                      <a:endParaRPr lang="en-US" dirty="0"/>
                    </a:p>
                  </a:txBody>
                  <a:tcPr/>
                </a:tc>
              </a:tr>
            </a:tbl>
          </a:graphicData>
        </a:graphic>
      </p:graphicFrame>
      <p:sp>
        <p:nvSpPr>
          <p:cNvPr id="5" name="Text Placeholder 4"/>
          <p:cNvSpPr>
            <a:spLocks noGrp="1"/>
          </p:cNvSpPr>
          <p:nvPr>
            <p:ph type="body" sz="quarter" idx="3"/>
          </p:nvPr>
        </p:nvSpPr>
        <p:spPr/>
        <p:txBody>
          <a:bodyPr>
            <a:normAutofit/>
          </a:bodyPr>
          <a:lstStyle/>
          <a:p>
            <a:r>
              <a:rPr lang="en-US" sz="1600" dirty="0" smtClean="0"/>
              <a:t>Other names suggested</a:t>
            </a:r>
            <a:endParaRPr lang="en-US" sz="1600" dirty="0"/>
          </a:p>
        </p:txBody>
      </p:sp>
      <p:sp>
        <p:nvSpPr>
          <p:cNvPr id="6" name="Content Placeholder 5"/>
          <p:cNvSpPr>
            <a:spLocks noGrp="1"/>
          </p:cNvSpPr>
          <p:nvPr>
            <p:ph sz="quarter" idx="4"/>
          </p:nvPr>
        </p:nvSpPr>
        <p:spPr/>
        <p:txBody>
          <a:bodyPr/>
          <a:lstStyle/>
          <a:p>
            <a:r>
              <a:rPr lang="en-US" dirty="0" smtClean="0"/>
              <a:t>5-fluoroquinolone toxicity syndrome</a:t>
            </a:r>
          </a:p>
          <a:p>
            <a:r>
              <a:rPr lang="en-US" dirty="0" smtClean="0"/>
              <a:t>1-Fluoroquinolone induced mitochondrial damage</a:t>
            </a:r>
          </a:p>
          <a:p>
            <a:r>
              <a:rPr lang="en-US" dirty="0" smtClean="0"/>
              <a:t>1-fluoroquinolone antibiotic poisoning</a:t>
            </a:r>
          </a:p>
          <a:p>
            <a:r>
              <a:rPr lang="en-US" dirty="0" smtClean="0"/>
              <a:t>1-fluoride toxicity</a:t>
            </a:r>
          </a:p>
          <a:p>
            <a:r>
              <a:rPr lang="en-US" dirty="0" smtClean="0"/>
              <a:t>1-Johnson and Johnson’s disease</a:t>
            </a:r>
          </a:p>
          <a:p>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68</a:t>
            </a:fld>
            <a:endParaRPr lang="en-US"/>
          </a:p>
        </p:txBody>
      </p:sp>
    </p:spTree>
    <p:extLst>
      <p:ext uri="{BB962C8B-B14F-4D97-AF65-F5344CB8AC3E}">
        <p14:creationId xmlns:p14="http://schemas.microsoft.com/office/powerpoint/2010/main" val="32977015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a:t>
            </a:r>
            <a:r>
              <a:rPr lang="en-US" dirty="0" err="1" smtClean="0"/>
              <a:t>Fluoroquinolones</a:t>
            </a:r>
            <a:endParaRPr lang="en-US" dirty="0"/>
          </a:p>
        </p:txBody>
      </p:sp>
      <p:sp>
        <p:nvSpPr>
          <p:cNvPr id="3" name="Text Placeholder 2"/>
          <p:cNvSpPr>
            <a:spLocks noGrp="1"/>
          </p:cNvSpPr>
          <p:nvPr>
            <p:ph type="body" idx="1"/>
          </p:nvPr>
        </p:nvSpPr>
        <p:spPr/>
        <p:txBody>
          <a:bodyPr/>
          <a:lstStyle/>
          <a:p>
            <a:r>
              <a:rPr lang="en-US" dirty="0" err="1" smtClean="0"/>
              <a:t>Fluoroquinolones</a:t>
            </a:r>
            <a:r>
              <a:rPr lang="en-US" dirty="0" smtClean="0"/>
              <a:t> should:</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291344341"/>
              </p:ext>
            </p:extLst>
          </p:nvPr>
        </p:nvGraphicFramePr>
        <p:xfrm>
          <a:off x="457200" y="2174875"/>
          <a:ext cx="4040187" cy="3388360"/>
        </p:xfrm>
        <a:graphic>
          <a:graphicData uri="http://schemas.openxmlformats.org/drawingml/2006/table">
            <a:tbl>
              <a:tblPr firstRow="1" bandRow="1">
                <a:tableStyleId>{073A0DAA-6AF3-43AB-8588-CEC1D06C72B9}</a:tableStyleId>
              </a:tblPr>
              <a:tblGrid>
                <a:gridCol w="1828800"/>
                <a:gridCol w="1219200"/>
                <a:gridCol w="992187"/>
              </a:tblGrid>
              <a:tr h="370840">
                <a:tc>
                  <a:txBody>
                    <a:bodyPr/>
                    <a:lstStyle/>
                    <a:p>
                      <a:r>
                        <a:rPr lang="en-US" sz="1200" dirty="0" smtClean="0"/>
                        <a:t>Future of </a:t>
                      </a:r>
                      <a:r>
                        <a:rPr lang="en-US" sz="1200" dirty="0" err="1" smtClean="0"/>
                        <a:t>Fluoroquinolones</a:t>
                      </a:r>
                      <a:endParaRPr lang="en-US" sz="1200" dirty="0"/>
                    </a:p>
                  </a:txBody>
                  <a:tcPr/>
                </a:tc>
                <a:tc>
                  <a:txBody>
                    <a:bodyPr/>
                    <a:lstStyle/>
                    <a:p>
                      <a:r>
                        <a:rPr lang="en-US" sz="1200" dirty="0" smtClean="0"/>
                        <a:t>Number (n=131)</a:t>
                      </a:r>
                      <a:endParaRPr lang="en-US" sz="1200" dirty="0"/>
                    </a:p>
                  </a:txBody>
                  <a:tcPr/>
                </a:tc>
                <a:tc>
                  <a:txBody>
                    <a:bodyPr/>
                    <a:lstStyle/>
                    <a:p>
                      <a:r>
                        <a:rPr lang="en-US" sz="1200" dirty="0" smtClean="0"/>
                        <a:t>Percent</a:t>
                      </a:r>
                      <a:endParaRPr lang="en-US" sz="1200" dirty="0"/>
                    </a:p>
                  </a:txBody>
                  <a:tcPr/>
                </a:tc>
              </a:tr>
              <a:tr h="370840">
                <a:tc>
                  <a:txBody>
                    <a:bodyPr/>
                    <a:lstStyle/>
                    <a:p>
                      <a:r>
                        <a:rPr lang="en-US" sz="1200" dirty="0" smtClean="0"/>
                        <a:t>No longer be available in the United States</a:t>
                      </a:r>
                      <a:endParaRPr lang="en-US" sz="1200" dirty="0"/>
                    </a:p>
                  </a:txBody>
                  <a:tcPr/>
                </a:tc>
                <a:tc>
                  <a:txBody>
                    <a:bodyPr/>
                    <a:lstStyle/>
                    <a:p>
                      <a:r>
                        <a:rPr lang="en-US" sz="1200" dirty="0" smtClean="0"/>
                        <a:t>13</a:t>
                      </a:r>
                      <a:endParaRPr lang="en-US" sz="1200" dirty="0"/>
                    </a:p>
                  </a:txBody>
                  <a:tcPr/>
                </a:tc>
                <a:tc>
                  <a:txBody>
                    <a:bodyPr/>
                    <a:lstStyle/>
                    <a:p>
                      <a:r>
                        <a:rPr lang="en-US" sz="1200" dirty="0" smtClean="0"/>
                        <a:t>10</a:t>
                      </a:r>
                      <a:endParaRPr lang="en-US" sz="1200" dirty="0"/>
                    </a:p>
                  </a:txBody>
                  <a:tcPr/>
                </a:tc>
              </a:tr>
              <a:tr h="370840">
                <a:tc>
                  <a:txBody>
                    <a:bodyPr/>
                    <a:lstStyle/>
                    <a:p>
                      <a:r>
                        <a:rPr lang="en-US" sz="1200" dirty="0" smtClean="0"/>
                        <a:t>Have additional labeling with clear warnings about real</a:t>
                      </a:r>
                      <a:r>
                        <a:rPr lang="en-US" sz="1200" baseline="0" dirty="0" smtClean="0"/>
                        <a:t> long-term effects</a:t>
                      </a:r>
                      <a:endParaRPr lang="en-US" sz="1200" dirty="0"/>
                    </a:p>
                  </a:txBody>
                  <a:tcPr/>
                </a:tc>
                <a:tc>
                  <a:txBody>
                    <a:bodyPr/>
                    <a:lstStyle/>
                    <a:p>
                      <a:r>
                        <a:rPr lang="en-US" sz="1200" dirty="0" smtClean="0"/>
                        <a:t>10</a:t>
                      </a:r>
                      <a:endParaRPr lang="en-US" sz="1200" dirty="0"/>
                    </a:p>
                  </a:txBody>
                  <a:tcPr/>
                </a:tc>
                <a:tc>
                  <a:txBody>
                    <a:bodyPr/>
                    <a:lstStyle/>
                    <a:p>
                      <a:r>
                        <a:rPr lang="en-US" sz="1200" dirty="0" smtClean="0"/>
                        <a:t>8</a:t>
                      </a:r>
                      <a:endParaRPr lang="en-US" sz="1200" dirty="0"/>
                    </a:p>
                  </a:txBody>
                  <a:tcPr/>
                </a:tc>
              </a:tr>
              <a:tr h="370840">
                <a:tc>
                  <a:txBody>
                    <a:bodyPr/>
                    <a:lstStyle/>
                    <a:p>
                      <a:r>
                        <a:rPr lang="en-US" sz="1200" dirty="0" smtClean="0"/>
                        <a:t>Be available only in life-threatening infections when all other</a:t>
                      </a:r>
                      <a:r>
                        <a:rPr lang="en-US" sz="1200" baseline="0" dirty="0" smtClean="0"/>
                        <a:t> alternatives have been exhausted</a:t>
                      </a:r>
                      <a:endParaRPr lang="en-US" sz="1200" dirty="0"/>
                    </a:p>
                  </a:txBody>
                  <a:tcPr/>
                </a:tc>
                <a:tc>
                  <a:txBody>
                    <a:bodyPr/>
                    <a:lstStyle/>
                    <a:p>
                      <a:r>
                        <a:rPr lang="en-US" sz="1200" dirty="0" smtClean="0"/>
                        <a:t>105</a:t>
                      </a:r>
                      <a:endParaRPr lang="en-US" sz="1200" dirty="0"/>
                    </a:p>
                  </a:txBody>
                  <a:tcPr/>
                </a:tc>
                <a:tc>
                  <a:txBody>
                    <a:bodyPr/>
                    <a:lstStyle/>
                    <a:p>
                      <a:r>
                        <a:rPr lang="en-US" sz="1200" dirty="0" smtClean="0"/>
                        <a:t>80</a:t>
                      </a:r>
                      <a:endParaRPr lang="en-US" sz="1200" dirty="0"/>
                    </a:p>
                  </a:txBody>
                  <a:tcPr/>
                </a:tc>
              </a:tr>
              <a:tr h="370840">
                <a:tc>
                  <a:txBody>
                    <a:bodyPr/>
                    <a:lstStyle/>
                    <a:p>
                      <a:r>
                        <a:rPr lang="en-US" sz="1200" dirty="0" smtClean="0"/>
                        <a:t>Not be regulated in any way</a:t>
                      </a:r>
                      <a:endParaRPr lang="en-US" sz="1200" dirty="0"/>
                    </a:p>
                  </a:txBody>
                  <a:tcPr/>
                </a:tc>
                <a:tc>
                  <a:txBody>
                    <a:bodyPr/>
                    <a:lstStyle/>
                    <a:p>
                      <a:r>
                        <a:rPr lang="en-US" sz="1200" dirty="0" smtClean="0"/>
                        <a:t>2</a:t>
                      </a:r>
                      <a:endParaRPr lang="en-US" sz="1200" dirty="0"/>
                    </a:p>
                  </a:txBody>
                  <a:tcPr/>
                </a:tc>
                <a:tc>
                  <a:txBody>
                    <a:bodyPr/>
                    <a:lstStyle/>
                    <a:p>
                      <a:r>
                        <a:rPr lang="en-US" sz="1200" dirty="0" smtClean="0"/>
                        <a:t>2</a:t>
                      </a:r>
                      <a:endParaRPr lang="en-US" sz="1200" dirty="0"/>
                    </a:p>
                  </a:txBody>
                  <a:tcPr/>
                </a:tc>
              </a:tr>
              <a:tr h="370840">
                <a:tc>
                  <a:txBody>
                    <a:bodyPr/>
                    <a:lstStyle/>
                    <a:p>
                      <a:r>
                        <a:rPr lang="en-US" sz="1200" dirty="0" smtClean="0"/>
                        <a:t>Other</a:t>
                      </a:r>
                      <a:endParaRPr lang="en-US" sz="1200" dirty="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r>
              <a:rPr lang="en-US" dirty="0" smtClean="0"/>
              <a:t>Most participants believe that FQ’s should not be banned altogether, but should be available </a:t>
            </a:r>
            <a:r>
              <a:rPr lang="en-US" smtClean="0"/>
              <a:t>only for </a:t>
            </a:r>
            <a:r>
              <a:rPr lang="en-US" dirty="0" smtClean="0"/>
              <a:t>life-threatening infections when all other alternatives have </a:t>
            </a:r>
            <a:r>
              <a:rPr lang="en-US" smtClean="0"/>
              <a:t>been exhausted.</a:t>
            </a:r>
            <a:endParaRPr lang="en-US"/>
          </a:p>
        </p:txBody>
      </p:sp>
      <p:sp>
        <p:nvSpPr>
          <p:cNvPr id="7" name="Slide Number Placeholder 6"/>
          <p:cNvSpPr>
            <a:spLocks noGrp="1"/>
          </p:cNvSpPr>
          <p:nvPr>
            <p:ph type="sldNum" sz="quarter" idx="12"/>
          </p:nvPr>
        </p:nvSpPr>
        <p:spPr/>
        <p:txBody>
          <a:bodyPr/>
          <a:lstStyle/>
          <a:p>
            <a:fld id="{B2BF9EED-103A-49F3-9B9B-626356792D3F}" type="slidenum">
              <a:rPr lang="en-US" smtClean="0"/>
              <a:t>69</a:t>
            </a:fld>
            <a:endParaRPr lang="en-US"/>
          </a:p>
        </p:txBody>
      </p:sp>
    </p:spTree>
    <p:extLst>
      <p:ext uri="{BB962C8B-B14F-4D97-AF65-F5344CB8AC3E}">
        <p14:creationId xmlns:p14="http://schemas.microsoft.com/office/powerpoint/2010/main" val="100118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Ancestry</a:t>
            </a:r>
            <a:br>
              <a:rPr lang="en-US" dirty="0" smtClean="0"/>
            </a:br>
            <a:endParaRPr lang="en-US" b="1" dirty="0"/>
          </a:p>
        </p:txBody>
      </p:sp>
      <p:sp>
        <p:nvSpPr>
          <p:cNvPr id="4" name="Text Placeholder 3"/>
          <p:cNvSpPr>
            <a:spLocks noGrp="1"/>
          </p:cNvSpPr>
          <p:nvPr>
            <p:ph type="body" idx="1"/>
          </p:nvPr>
        </p:nvSpPr>
        <p:spPr/>
        <p:txBody>
          <a:bodyPr>
            <a:normAutofit fontScale="25000" lnSpcReduction="20000"/>
          </a:bodyPr>
          <a:lstStyle/>
          <a:p>
            <a:endParaRPr lang="en-US" dirty="0" smtClean="0"/>
          </a:p>
          <a:p>
            <a:r>
              <a:rPr lang="en-US" dirty="0"/>
              <a:t/>
            </a:r>
            <a:br>
              <a:rPr lang="en-US" dirty="0"/>
            </a:br>
            <a:r>
              <a:rPr lang="en-US" sz="5600" dirty="0"/>
              <a:t>What is your ancestry?</a:t>
            </a:r>
            <a:r>
              <a:rPr lang="en-US" dirty="0"/>
              <a:t/>
            </a:r>
            <a:br>
              <a:rPr lang="en-US" dirty="0"/>
            </a:br>
            <a:r>
              <a:rPr lang="en-US" dirty="0"/>
              <a:t/>
            </a:r>
            <a:br>
              <a:rPr lang="en-US" dirty="0"/>
            </a:br>
            <a:endParaRPr lang="en-US" sz="72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57855177"/>
              </p:ext>
            </p:extLst>
          </p:nvPr>
        </p:nvGraphicFramePr>
        <p:xfrm>
          <a:off x="533400" y="1981200"/>
          <a:ext cx="4040187" cy="4784641"/>
        </p:xfrm>
        <a:graphic>
          <a:graphicData uri="http://schemas.openxmlformats.org/drawingml/2006/table">
            <a:tbl>
              <a:tblPr firstRow="1" bandRow="1">
                <a:tableStyleId>{073A0DAA-6AF3-43AB-8588-CEC1D06C72B9}</a:tableStyleId>
              </a:tblPr>
              <a:tblGrid>
                <a:gridCol w="1346729"/>
                <a:gridCol w="1346729"/>
                <a:gridCol w="1346729"/>
              </a:tblGrid>
              <a:tr h="396527">
                <a:tc>
                  <a:txBody>
                    <a:bodyPr/>
                    <a:lstStyle/>
                    <a:p>
                      <a:r>
                        <a:rPr lang="en-US" sz="1300" dirty="0" smtClean="0"/>
                        <a:t>Ancestry</a:t>
                      </a:r>
                      <a:endParaRPr lang="en-US" sz="1300" dirty="0"/>
                    </a:p>
                  </a:txBody>
                  <a:tcPr/>
                </a:tc>
                <a:tc>
                  <a:txBody>
                    <a:bodyPr/>
                    <a:lstStyle/>
                    <a:p>
                      <a:r>
                        <a:rPr lang="en-US" sz="1300" dirty="0" smtClean="0"/>
                        <a:t>Number (n=137)</a:t>
                      </a:r>
                      <a:endParaRPr lang="en-US" sz="1300" dirty="0"/>
                    </a:p>
                  </a:txBody>
                  <a:tcPr/>
                </a:tc>
                <a:tc>
                  <a:txBody>
                    <a:bodyPr/>
                    <a:lstStyle/>
                    <a:p>
                      <a:r>
                        <a:rPr lang="en-US" sz="1300" dirty="0" smtClean="0"/>
                        <a:t>Percent</a:t>
                      </a:r>
                      <a:endParaRPr lang="en-US" sz="1300" dirty="0"/>
                    </a:p>
                  </a:txBody>
                  <a:tcPr/>
                </a:tc>
              </a:tr>
              <a:tr h="475832">
                <a:tc>
                  <a:txBody>
                    <a:bodyPr/>
                    <a:lstStyle/>
                    <a:p>
                      <a:r>
                        <a:rPr lang="en-US" sz="1300" dirty="0" smtClean="0"/>
                        <a:t>European (Non-Hispanic)</a:t>
                      </a:r>
                      <a:endParaRPr lang="en-US" sz="1300" dirty="0"/>
                    </a:p>
                  </a:txBody>
                  <a:tcPr/>
                </a:tc>
                <a:tc>
                  <a:txBody>
                    <a:bodyPr/>
                    <a:lstStyle/>
                    <a:p>
                      <a:r>
                        <a:rPr lang="en-US" sz="1300" dirty="0" smtClean="0"/>
                        <a:t>116</a:t>
                      </a:r>
                      <a:endParaRPr lang="en-US" sz="1300" dirty="0"/>
                    </a:p>
                  </a:txBody>
                  <a:tcPr/>
                </a:tc>
                <a:tc>
                  <a:txBody>
                    <a:bodyPr/>
                    <a:lstStyle/>
                    <a:p>
                      <a:r>
                        <a:rPr lang="en-US" sz="1300" dirty="0" smtClean="0"/>
                        <a:t>85</a:t>
                      </a:r>
                      <a:endParaRPr lang="en-US" sz="1300" dirty="0"/>
                    </a:p>
                  </a:txBody>
                  <a:tcPr/>
                </a:tc>
              </a:tr>
              <a:tr h="285499">
                <a:tc>
                  <a:txBody>
                    <a:bodyPr/>
                    <a:lstStyle/>
                    <a:p>
                      <a:r>
                        <a:rPr lang="en-US" sz="1300" dirty="0" smtClean="0"/>
                        <a:t>Hispanic</a:t>
                      </a:r>
                      <a:endParaRPr lang="en-US" sz="1300" dirty="0"/>
                    </a:p>
                  </a:txBody>
                  <a:tcPr/>
                </a:tc>
                <a:tc>
                  <a:txBody>
                    <a:bodyPr/>
                    <a:lstStyle/>
                    <a:p>
                      <a:r>
                        <a:rPr lang="en-US" sz="1300" dirty="0" smtClean="0"/>
                        <a:t>4</a:t>
                      </a:r>
                      <a:endParaRPr lang="en-US" sz="1300" dirty="0"/>
                    </a:p>
                  </a:txBody>
                  <a:tcPr/>
                </a:tc>
                <a:tc>
                  <a:txBody>
                    <a:bodyPr/>
                    <a:lstStyle/>
                    <a:p>
                      <a:r>
                        <a:rPr lang="en-US" sz="1300" dirty="0" smtClean="0"/>
                        <a:t>3</a:t>
                      </a:r>
                      <a:endParaRPr lang="en-US" sz="1300" dirty="0"/>
                    </a:p>
                  </a:txBody>
                  <a:tcPr/>
                </a:tc>
              </a:tr>
              <a:tr h="285499">
                <a:tc>
                  <a:txBody>
                    <a:bodyPr/>
                    <a:lstStyle/>
                    <a:p>
                      <a:r>
                        <a:rPr lang="en-US" sz="1300" dirty="0" smtClean="0"/>
                        <a:t>African American</a:t>
                      </a:r>
                    </a:p>
                  </a:txBody>
                  <a:tcPr/>
                </a:tc>
                <a:tc>
                  <a:txBody>
                    <a:bodyPr/>
                    <a:lstStyle/>
                    <a:p>
                      <a:r>
                        <a:rPr lang="en-US" sz="1300" dirty="0" smtClean="0"/>
                        <a:t>2</a:t>
                      </a:r>
                      <a:endParaRPr lang="en-US" sz="1300" dirty="0"/>
                    </a:p>
                  </a:txBody>
                  <a:tcPr/>
                </a:tc>
                <a:tc>
                  <a:txBody>
                    <a:bodyPr/>
                    <a:lstStyle/>
                    <a:p>
                      <a:r>
                        <a:rPr lang="en-US" sz="1300" dirty="0" smtClean="0"/>
                        <a:t>1</a:t>
                      </a:r>
                      <a:endParaRPr lang="en-US" sz="1300" dirty="0"/>
                    </a:p>
                  </a:txBody>
                  <a:tcPr/>
                </a:tc>
              </a:tr>
              <a:tr h="285499">
                <a:tc>
                  <a:txBody>
                    <a:bodyPr/>
                    <a:lstStyle/>
                    <a:p>
                      <a:r>
                        <a:rPr lang="en-US" sz="1300" dirty="0" smtClean="0"/>
                        <a:t>African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285499">
                <a:tc>
                  <a:txBody>
                    <a:bodyPr/>
                    <a:lstStyle/>
                    <a:p>
                      <a:r>
                        <a:rPr lang="en-US" sz="1300" dirty="0" smtClean="0"/>
                        <a:t>East Asian</a:t>
                      </a:r>
                      <a:endParaRPr lang="en-US" sz="1300" dirty="0"/>
                    </a:p>
                  </a:txBody>
                  <a:tcPr/>
                </a:tc>
                <a:tc>
                  <a:txBody>
                    <a:bodyPr/>
                    <a:lstStyle/>
                    <a:p>
                      <a:r>
                        <a:rPr lang="en-US" sz="1300" dirty="0" smtClean="0"/>
                        <a:t>4</a:t>
                      </a:r>
                      <a:endParaRPr lang="en-US" sz="1300" dirty="0"/>
                    </a:p>
                  </a:txBody>
                  <a:tcPr/>
                </a:tc>
                <a:tc>
                  <a:txBody>
                    <a:bodyPr/>
                    <a:lstStyle/>
                    <a:p>
                      <a:r>
                        <a:rPr lang="en-US" sz="1300" dirty="0" smtClean="0"/>
                        <a:t>3</a:t>
                      </a:r>
                      <a:endParaRPr lang="en-US" sz="1300" dirty="0"/>
                    </a:p>
                  </a:txBody>
                  <a:tcPr/>
                </a:tc>
              </a:tr>
              <a:tr h="285499">
                <a:tc>
                  <a:txBody>
                    <a:bodyPr/>
                    <a:lstStyle/>
                    <a:p>
                      <a:r>
                        <a:rPr lang="en-US" sz="1300" dirty="0" smtClean="0"/>
                        <a:t>Southeast Asian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285499">
                <a:tc>
                  <a:txBody>
                    <a:bodyPr/>
                    <a:lstStyle/>
                    <a:p>
                      <a:r>
                        <a:rPr lang="en-US" sz="1300" dirty="0" smtClean="0"/>
                        <a:t>Central Asian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285499">
                <a:tc>
                  <a:txBody>
                    <a:bodyPr/>
                    <a:lstStyle/>
                    <a:p>
                      <a:r>
                        <a:rPr lang="en-US" sz="1300" dirty="0" smtClean="0"/>
                        <a:t>South Asian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285499">
                <a:tc>
                  <a:txBody>
                    <a:bodyPr/>
                    <a:lstStyle/>
                    <a:p>
                      <a:r>
                        <a:rPr lang="en-US" sz="1300" dirty="0" smtClean="0"/>
                        <a:t>American Indian</a:t>
                      </a:r>
                      <a:endParaRPr lang="en-US" sz="1300" dirty="0"/>
                    </a:p>
                  </a:txBody>
                  <a:tcPr/>
                </a:tc>
                <a:tc>
                  <a:txBody>
                    <a:bodyPr/>
                    <a:lstStyle/>
                    <a:p>
                      <a:r>
                        <a:rPr lang="en-US" sz="1300" dirty="0" smtClean="0"/>
                        <a:t>1</a:t>
                      </a:r>
                      <a:endParaRPr lang="en-US" sz="1300" dirty="0"/>
                    </a:p>
                  </a:txBody>
                  <a:tcPr/>
                </a:tc>
                <a:tc>
                  <a:txBody>
                    <a:bodyPr/>
                    <a:lstStyle/>
                    <a:p>
                      <a:r>
                        <a:rPr lang="en-US" sz="1300" dirty="0" smtClean="0"/>
                        <a:t>1</a:t>
                      </a:r>
                      <a:endParaRPr lang="en-US" sz="1300" dirty="0"/>
                    </a:p>
                  </a:txBody>
                  <a:tcPr/>
                </a:tc>
              </a:tr>
              <a:tr h="285499">
                <a:tc>
                  <a:txBody>
                    <a:bodyPr/>
                    <a:lstStyle/>
                    <a:p>
                      <a:r>
                        <a:rPr lang="en-US" sz="1300" dirty="0" smtClean="0"/>
                        <a:t>Middle Eastern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403357">
                <a:tc>
                  <a:txBody>
                    <a:bodyPr/>
                    <a:lstStyle/>
                    <a:p>
                      <a:r>
                        <a:rPr lang="en-US" sz="1300" dirty="0" smtClean="0"/>
                        <a:t>Pacific Islander</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475832">
                <a:tc>
                  <a:txBody>
                    <a:bodyPr/>
                    <a:lstStyle/>
                    <a:p>
                      <a:r>
                        <a:rPr lang="en-US" sz="1300" dirty="0" smtClean="0"/>
                        <a:t>Aboriginal Australian</a:t>
                      </a:r>
                      <a:endParaRPr lang="en-US" sz="1300" dirty="0"/>
                    </a:p>
                  </a:txBody>
                  <a:tcPr/>
                </a:tc>
                <a:tc>
                  <a:txBody>
                    <a:bodyPr/>
                    <a:lstStyle/>
                    <a:p>
                      <a:r>
                        <a:rPr lang="en-US" sz="1300" dirty="0" smtClean="0"/>
                        <a:t>0</a:t>
                      </a:r>
                      <a:endParaRPr lang="en-US" sz="1300" dirty="0"/>
                    </a:p>
                  </a:txBody>
                  <a:tcPr/>
                </a:tc>
                <a:tc>
                  <a:txBody>
                    <a:bodyPr/>
                    <a:lstStyle/>
                    <a:p>
                      <a:r>
                        <a:rPr lang="en-US" sz="1300" dirty="0" smtClean="0"/>
                        <a:t>0</a:t>
                      </a:r>
                      <a:endParaRPr lang="en-US" sz="1300" dirty="0"/>
                    </a:p>
                  </a:txBody>
                  <a:tcPr/>
                </a:tc>
              </a:tr>
              <a:tr h="403357">
                <a:tc>
                  <a:txBody>
                    <a:bodyPr/>
                    <a:lstStyle/>
                    <a:p>
                      <a:r>
                        <a:rPr lang="en-US" sz="1300" dirty="0" smtClean="0"/>
                        <a:t>Other</a:t>
                      </a:r>
                      <a:endParaRPr lang="en-US" sz="1300" dirty="0"/>
                    </a:p>
                  </a:txBody>
                  <a:tcPr/>
                </a:tc>
                <a:tc>
                  <a:txBody>
                    <a:bodyPr/>
                    <a:lstStyle/>
                    <a:p>
                      <a:r>
                        <a:rPr lang="en-US" sz="1300" dirty="0" smtClean="0"/>
                        <a:t>10</a:t>
                      </a:r>
                      <a:endParaRPr lang="en-US" sz="1300" dirty="0"/>
                    </a:p>
                  </a:txBody>
                  <a:tcPr/>
                </a:tc>
                <a:tc>
                  <a:txBody>
                    <a:bodyPr/>
                    <a:lstStyle/>
                    <a:p>
                      <a:r>
                        <a:rPr lang="en-US" sz="1300" dirty="0" smtClean="0"/>
                        <a:t>7</a:t>
                      </a:r>
                      <a:endParaRPr lang="en-US" sz="1300" dirty="0"/>
                    </a:p>
                  </a:txBody>
                  <a:tcPr/>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a:bodyPr>
          <a:lstStyle/>
          <a:p>
            <a:r>
              <a:rPr lang="en-US" dirty="0" smtClean="0"/>
              <a:t>This data should only be used as a reference point when interpreting the rest of the survey questions.  Some participants noted that they did not easily fit into one of these categories.  There is also some selection bias involved due to possible language barriers, access to computers, and many other factors.</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7</a:t>
            </a:fld>
            <a:endParaRPr lang="en-US"/>
          </a:p>
        </p:txBody>
      </p:sp>
    </p:spTree>
    <p:extLst>
      <p:ext uri="{BB962C8B-B14F-4D97-AF65-F5344CB8AC3E}">
        <p14:creationId xmlns:p14="http://schemas.microsoft.com/office/powerpoint/2010/main" val="34872721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Future Surveys</a:t>
            </a:r>
            <a:endParaRPr lang="en-US" dirty="0"/>
          </a:p>
        </p:txBody>
      </p:sp>
      <p:sp>
        <p:nvSpPr>
          <p:cNvPr id="8" name="Content Placeholder 7"/>
          <p:cNvSpPr>
            <a:spLocks noGrp="1"/>
          </p:cNvSpPr>
          <p:nvPr>
            <p:ph idx="1"/>
          </p:nvPr>
        </p:nvSpPr>
        <p:spPr>
          <a:xfrm>
            <a:off x="457200" y="1219200"/>
            <a:ext cx="8229600" cy="5562600"/>
          </a:xfrm>
        </p:spPr>
        <p:txBody>
          <a:bodyPr>
            <a:normAutofit fontScale="40000" lnSpcReduction="20000"/>
          </a:bodyPr>
          <a:lstStyle/>
          <a:p>
            <a:r>
              <a:rPr lang="en-US" dirty="0" smtClean="0"/>
              <a:t>Patient height/ weight/ BMI compared to dosage</a:t>
            </a:r>
          </a:p>
          <a:p>
            <a:r>
              <a:rPr lang="en-US" dirty="0" smtClean="0"/>
              <a:t>Patient socioeconomic status</a:t>
            </a:r>
          </a:p>
          <a:p>
            <a:r>
              <a:rPr lang="en-US" dirty="0" smtClean="0"/>
              <a:t>Patient educational status</a:t>
            </a:r>
          </a:p>
          <a:p>
            <a:r>
              <a:rPr lang="en-US" dirty="0" smtClean="0"/>
              <a:t>Do you believe you know anyone who has been </a:t>
            </a:r>
            <a:r>
              <a:rPr lang="en-US" dirty="0" err="1" smtClean="0"/>
              <a:t>floxed</a:t>
            </a:r>
            <a:r>
              <a:rPr lang="en-US" dirty="0" smtClean="0"/>
              <a:t> and does not know it or believe it?</a:t>
            </a:r>
          </a:p>
          <a:p>
            <a:r>
              <a:rPr lang="en-US" dirty="0" smtClean="0"/>
              <a:t>Has anyone in your family taken a FQ and had an adverse reaction also?</a:t>
            </a:r>
          </a:p>
          <a:p>
            <a:r>
              <a:rPr lang="en-US" dirty="0" smtClean="0"/>
              <a:t>Has anyone in your family taken a FQ and NOT had an adverse reaction?</a:t>
            </a:r>
          </a:p>
          <a:p>
            <a:r>
              <a:rPr lang="en-US" dirty="0" smtClean="0"/>
              <a:t>If multiple FQ’s were used, did patient have adverse response to one but not the other?</a:t>
            </a:r>
          </a:p>
          <a:p>
            <a:r>
              <a:rPr lang="en-US" u="sng" dirty="0" smtClean="0"/>
              <a:t>Which</a:t>
            </a:r>
            <a:r>
              <a:rPr lang="en-US" dirty="0" smtClean="0"/>
              <a:t> side effects were noted during treatment?</a:t>
            </a:r>
          </a:p>
          <a:p>
            <a:r>
              <a:rPr lang="en-US" u="sng" dirty="0" smtClean="0"/>
              <a:t>Which</a:t>
            </a:r>
            <a:r>
              <a:rPr lang="en-US" dirty="0" smtClean="0"/>
              <a:t> side effect caused patient to stop antibiotic?</a:t>
            </a:r>
          </a:p>
          <a:p>
            <a:r>
              <a:rPr lang="en-US" dirty="0" smtClean="0"/>
              <a:t>Doctors’ response when notified of adverse response.</a:t>
            </a:r>
          </a:p>
          <a:p>
            <a:r>
              <a:rPr lang="en-US" dirty="0" smtClean="0"/>
              <a:t>Was your case reported to any agency?</a:t>
            </a:r>
          </a:p>
          <a:p>
            <a:r>
              <a:rPr lang="en-US" dirty="0" smtClean="0"/>
              <a:t>If you heard or read about side effects before taking the medication, were the reactions downplayed?</a:t>
            </a:r>
          </a:p>
          <a:p>
            <a:r>
              <a:rPr lang="en-US" dirty="0" smtClean="0"/>
              <a:t>In retrospect, do you feel that you needed a </a:t>
            </a:r>
            <a:r>
              <a:rPr lang="en-US" dirty="0" err="1" smtClean="0"/>
              <a:t>fluoroquinolone</a:t>
            </a:r>
            <a:r>
              <a:rPr lang="en-US" dirty="0" smtClean="0"/>
              <a:t> antibiotic?</a:t>
            </a:r>
          </a:p>
          <a:p>
            <a:r>
              <a:rPr lang="en-US" dirty="0" smtClean="0"/>
              <a:t>If you stopped your treatment early and switched to another antibiotic, did the second antibiotic treat your infection adequately?</a:t>
            </a:r>
          </a:p>
          <a:p>
            <a:r>
              <a:rPr lang="en-US" dirty="0" smtClean="0"/>
              <a:t>For those with culture results, were other antibiotics also an option?</a:t>
            </a:r>
          </a:p>
          <a:p>
            <a:r>
              <a:rPr lang="en-US" dirty="0" smtClean="0"/>
              <a:t>For those with culture results, which organism (s) was </a:t>
            </a:r>
            <a:r>
              <a:rPr lang="en-US" dirty="0" err="1" smtClean="0"/>
              <a:t>idenetified</a:t>
            </a:r>
            <a:r>
              <a:rPr lang="en-US" dirty="0" smtClean="0"/>
              <a:t>?</a:t>
            </a:r>
          </a:p>
          <a:p>
            <a:r>
              <a:rPr lang="en-US" dirty="0" smtClean="0"/>
              <a:t>How much time </a:t>
            </a:r>
            <a:r>
              <a:rPr lang="en-US" u="sng" dirty="0" smtClean="0"/>
              <a:t>between</a:t>
            </a:r>
            <a:r>
              <a:rPr lang="en-US" dirty="0" smtClean="0"/>
              <a:t> symptom cycles?</a:t>
            </a:r>
          </a:p>
          <a:p>
            <a:r>
              <a:rPr lang="en-US" dirty="0" smtClean="0"/>
              <a:t>Inquiry about additional food triggers, such as alcohol and aspartame.</a:t>
            </a:r>
          </a:p>
          <a:p>
            <a:r>
              <a:rPr lang="en-US" dirty="0" smtClean="0"/>
              <a:t>Additional symptoms- </a:t>
            </a:r>
            <a:r>
              <a:rPr lang="en-US" dirty="0" err="1" smtClean="0"/>
              <a:t>ie</a:t>
            </a:r>
            <a:r>
              <a:rPr lang="en-US" dirty="0" smtClean="0"/>
              <a:t> skin, renal, immunologic manifestations</a:t>
            </a:r>
          </a:p>
          <a:p>
            <a:r>
              <a:rPr lang="en-US" dirty="0" smtClean="0"/>
              <a:t>Specific questions about cognitive impairment</a:t>
            </a:r>
          </a:p>
          <a:p>
            <a:r>
              <a:rPr lang="en-US" dirty="0" smtClean="0"/>
              <a:t>More specific questions for </a:t>
            </a:r>
            <a:r>
              <a:rPr lang="en-US" u="sng" dirty="0" smtClean="0"/>
              <a:t>females</a:t>
            </a:r>
            <a:r>
              <a:rPr lang="en-US" dirty="0" smtClean="0"/>
              <a:t> only (menstruation, fertility, menopause, etc.)</a:t>
            </a:r>
          </a:p>
          <a:p>
            <a:r>
              <a:rPr lang="en-US" dirty="0" smtClean="0"/>
              <a:t>More specific inquiry about treatment for</a:t>
            </a:r>
            <a:r>
              <a:rPr lang="en-US" u="sng" dirty="0" smtClean="0"/>
              <a:t> specific </a:t>
            </a:r>
            <a:r>
              <a:rPr lang="en-US" dirty="0" smtClean="0"/>
              <a:t>symptoms, rather than as a whole</a:t>
            </a:r>
          </a:p>
          <a:p>
            <a:r>
              <a:rPr lang="en-US" dirty="0" smtClean="0"/>
              <a:t>More specific information about those who had abnormal rheumatologic lab values.</a:t>
            </a:r>
          </a:p>
          <a:p>
            <a:r>
              <a:rPr lang="en-US" dirty="0" smtClean="0"/>
              <a:t>Which types of exercise are tolerated/ not tolerated.</a:t>
            </a:r>
          </a:p>
          <a:p>
            <a:r>
              <a:rPr lang="en-US" dirty="0" smtClean="0"/>
              <a:t>Financial cost of medical care from adverse reactions.</a:t>
            </a:r>
          </a:p>
          <a:p>
            <a:r>
              <a:rPr lang="en-US" dirty="0" smtClean="0"/>
              <a:t>Financial cost in terms </a:t>
            </a:r>
            <a:r>
              <a:rPr lang="en-US" smtClean="0"/>
              <a:t>of lost </a:t>
            </a:r>
            <a:r>
              <a:rPr lang="en-US" dirty="0" smtClean="0"/>
              <a:t>wages.</a:t>
            </a:r>
          </a:p>
          <a:p>
            <a:r>
              <a:rPr lang="en-US" dirty="0" smtClean="0"/>
              <a:t>Financial cost in terms of legal actions?</a:t>
            </a:r>
          </a:p>
          <a:p>
            <a:endParaRPr lang="en-US" dirty="0" smtClean="0"/>
          </a:p>
          <a:p>
            <a:endParaRPr lang="en-US" dirty="0" smtClean="0"/>
          </a:p>
          <a:p>
            <a:pPr marL="0" indent="0">
              <a:buNone/>
            </a:pPr>
            <a:endParaRPr lang="en-US" dirty="0" smtClean="0"/>
          </a:p>
          <a:p>
            <a:pPr marL="0" indent="0">
              <a:buNone/>
            </a:pP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70</a:t>
            </a:fld>
            <a:endParaRPr lang="en-US"/>
          </a:p>
        </p:txBody>
      </p:sp>
    </p:spTree>
    <p:extLst>
      <p:ext uri="{BB962C8B-B14F-4D97-AF65-F5344CB8AC3E}">
        <p14:creationId xmlns:p14="http://schemas.microsoft.com/office/powerpoint/2010/main" val="1997415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8" name="Content Placeholder 7"/>
          <p:cNvSpPr>
            <a:spLocks noGrp="1"/>
          </p:cNvSpPr>
          <p:nvPr>
            <p:ph idx="1"/>
          </p:nvPr>
        </p:nvSpPr>
        <p:spPr/>
        <p:txBody>
          <a:bodyPr>
            <a:normAutofit/>
          </a:bodyPr>
          <a:lstStyle/>
          <a:p>
            <a:endParaRPr lang="en-US" sz="2400" dirty="0" smtClean="0"/>
          </a:p>
          <a:p>
            <a:endParaRPr lang="en-US" sz="2400" dirty="0"/>
          </a:p>
          <a:p>
            <a:pPr marL="0" indent="0">
              <a:buNone/>
            </a:pPr>
            <a:r>
              <a:rPr lang="en-US" sz="2400" dirty="0" smtClean="0"/>
              <a:t>The author is suffering from </a:t>
            </a:r>
            <a:r>
              <a:rPr lang="en-US" sz="2400" dirty="0" err="1" smtClean="0"/>
              <a:t>fluoroquinolone</a:t>
            </a:r>
            <a:r>
              <a:rPr lang="en-US" sz="2400" dirty="0" smtClean="0"/>
              <a:t> toxicity and has been in regular email communication with survey participants, although none of the survey questions or results were discussed until after all data was gathered.</a:t>
            </a:r>
            <a:endParaRPr lang="en-US" sz="2400" dirty="0"/>
          </a:p>
        </p:txBody>
      </p:sp>
      <p:sp>
        <p:nvSpPr>
          <p:cNvPr id="7" name="Slide Number Placeholder 6"/>
          <p:cNvSpPr>
            <a:spLocks noGrp="1"/>
          </p:cNvSpPr>
          <p:nvPr>
            <p:ph type="sldNum" sz="quarter" idx="12"/>
          </p:nvPr>
        </p:nvSpPr>
        <p:spPr/>
        <p:txBody>
          <a:bodyPr/>
          <a:lstStyle/>
          <a:p>
            <a:fld id="{B2BF9EED-103A-49F3-9B9B-626356792D3F}" type="slidenum">
              <a:rPr lang="en-US" smtClean="0"/>
              <a:t>71</a:t>
            </a:fld>
            <a:endParaRPr lang="en-US"/>
          </a:p>
        </p:txBody>
      </p:sp>
    </p:spTree>
    <p:extLst>
      <p:ext uri="{BB962C8B-B14F-4D97-AF65-F5344CB8AC3E}">
        <p14:creationId xmlns:p14="http://schemas.microsoft.com/office/powerpoint/2010/main" val="1986604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Baseline Health</a:t>
            </a:r>
            <a:endParaRPr lang="en-US" dirty="0"/>
          </a:p>
        </p:txBody>
      </p:sp>
      <p:sp>
        <p:nvSpPr>
          <p:cNvPr id="4" name="Text Placeholder 3"/>
          <p:cNvSpPr>
            <a:spLocks noGrp="1"/>
          </p:cNvSpPr>
          <p:nvPr>
            <p:ph type="body" idx="1"/>
          </p:nvPr>
        </p:nvSpPr>
        <p:spPr/>
        <p:txBody>
          <a:bodyPr>
            <a:normAutofit fontScale="62500" lnSpcReduction="20000"/>
          </a:bodyPr>
          <a:lstStyle/>
          <a:p>
            <a:r>
              <a:rPr lang="en-US" dirty="0"/>
              <a:t>Describe your health before you were </a:t>
            </a:r>
            <a:r>
              <a:rPr lang="en-US" dirty="0" err="1"/>
              <a:t>floxed</a:t>
            </a:r>
            <a:r>
              <a:rPr lang="en-US" dirty="0"/>
              <a:t>.</a:t>
            </a:r>
            <a:br>
              <a:rPr lang="en-US" dirty="0"/>
            </a:b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235563443"/>
              </p:ext>
            </p:extLst>
          </p:nvPr>
        </p:nvGraphicFramePr>
        <p:xfrm>
          <a:off x="457200" y="2174875"/>
          <a:ext cx="4040187" cy="3616324"/>
        </p:xfrm>
        <a:graphic>
          <a:graphicData uri="http://schemas.openxmlformats.org/drawingml/2006/table">
            <a:tbl>
              <a:tblPr firstRow="1" bandRow="1">
                <a:tableStyleId>{073A0DAA-6AF3-43AB-8588-CEC1D06C72B9}</a:tableStyleId>
              </a:tblPr>
              <a:tblGrid>
                <a:gridCol w="1346729"/>
                <a:gridCol w="1346729"/>
                <a:gridCol w="1346729"/>
              </a:tblGrid>
              <a:tr h="869458">
                <a:tc>
                  <a:txBody>
                    <a:bodyPr/>
                    <a:lstStyle/>
                    <a:p>
                      <a:r>
                        <a:rPr lang="en-US" dirty="0" smtClean="0"/>
                        <a:t>Health</a:t>
                      </a:r>
                      <a:endParaRPr lang="en-US" dirty="0"/>
                    </a:p>
                  </a:txBody>
                  <a:tcPr marL="91476" marR="91476"/>
                </a:tc>
                <a:tc>
                  <a:txBody>
                    <a:bodyPr/>
                    <a:lstStyle/>
                    <a:p>
                      <a:r>
                        <a:rPr lang="en-US" dirty="0" smtClean="0"/>
                        <a:t>Number (n=137)</a:t>
                      </a:r>
                      <a:endParaRPr lang="en-US" dirty="0"/>
                    </a:p>
                  </a:txBody>
                  <a:tcPr marL="91476" marR="91476"/>
                </a:tc>
                <a:tc>
                  <a:txBody>
                    <a:bodyPr/>
                    <a:lstStyle/>
                    <a:p>
                      <a:r>
                        <a:rPr lang="en-US" dirty="0" smtClean="0"/>
                        <a:t>Percent</a:t>
                      </a:r>
                      <a:endParaRPr lang="en-US" dirty="0"/>
                    </a:p>
                  </a:txBody>
                  <a:tcPr marL="91476" marR="91476"/>
                </a:tc>
              </a:tr>
              <a:tr h="537516">
                <a:tc>
                  <a:txBody>
                    <a:bodyPr/>
                    <a:lstStyle/>
                    <a:p>
                      <a:r>
                        <a:rPr lang="en-US" dirty="0" smtClean="0"/>
                        <a:t>Poor</a:t>
                      </a:r>
                    </a:p>
                  </a:txBody>
                  <a:tcPr marL="91476" marR="91476"/>
                </a:tc>
                <a:tc>
                  <a:txBody>
                    <a:bodyPr/>
                    <a:lstStyle/>
                    <a:p>
                      <a:r>
                        <a:rPr lang="en-US" dirty="0" smtClean="0"/>
                        <a:t>0</a:t>
                      </a:r>
                      <a:endParaRPr lang="en-US" dirty="0"/>
                    </a:p>
                  </a:txBody>
                  <a:tcPr marL="91476" marR="91476"/>
                </a:tc>
                <a:tc>
                  <a:txBody>
                    <a:bodyPr/>
                    <a:lstStyle/>
                    <a:p>
                      <a:r>
                        <a:rPr lang="en-US" dirty="0" smtClean="0"/>
                        <a:t>0</a:t>
                      </a:r>
                      <a:endParaRPr lang="en-US" dirty="0"/>
                    </a:p>
                  </a:txBody>
                  <a:tcPr marL="91476" marR="91476"/>
                </a:tc>
              </a:tr>
              <a:tr h="537516">
                <a:tc>
                  <a:txBody>
                    <a:bodyPr/>
                    <a:lstStyle/>
                    <a:p>
                      <a:r>
                        <a:rPr lang="en-US" dirty="0" smtClean="0"/>
                        <a:t>Fair</a:t>
                      </a:r>
                      <a:endParaRPr lang="en-US" dirty="0"/>
                    </a:p>
                  </a:txBody>
                  <a:tcPr marL="91476" marR="91476"/>
                </a:tc>
                <a:tc>
                  <a:txBody>
                    <a:bodyPr/>
                    <a:lstStyle/>
                    <a:p>
                      <a:r>
                        <a:rPr lang="en-US" dirty="0" smtClean="0"/>
                        <a:t>4</a:t>
                      </a:r>
                      <a:endParaRPr lang="en-US" dirty="0"/>
                    </a:p>
                  </a:txBody>
                  <a:tcPr marL="91476" marR="91476"/>
                </a:tc>
                <a:tc>
                  <a:txBody>
                    <a:bodyPr/>
                    <a:lstStyle/>
                    <a:p>
                      <a:r>
                        <a:rPr lang="en-US" dirty="0" smtClean="0"/>
                        <a:t>3</a:t>
                      </a:r>
                      <a:endParaRPr lang="en-US" dirty="0"/>
                    </a:p>
                  </a:txBody>
                  <a:tcPr marL="91476" marR="91476"/>
                </a:tc>
              </a:tr>
              <a:tr h="537516">
                <a:tc>
                  <a:txBody>
                    <a:bodyPr/>
                    <a:lstStyle/>
                    <a:p>
                      <a:r>
                        <a:rPr lang="en-US" dirty="0" smtClean="0"/>
                        <a:t>Average</a:t>
                      </a:r>
                      <a:endParaRPr lang="en-US" dirty="0"/>
                    </a:p>
                  </a:txBody>
                  <a:tcPr marL="91476" marR="91476"/>
                </a:tc>
                <a:tc>
                  <a:txBody>
                    <a:bodyPr/>
                    <a:lstStyle/>
                    <a:p>
                      <a:r>
                        <a:rPr lang="en-US" dirty="0" smtClean="0"/>
                        <a:t>9</a:t>
                      </a:r>
                      <a:endParaRPr lang="en-US" dirty="0"/>
                    </a:p>
                  </a:txBody>
                  <a:tcPr marL="91476" marR="91476"/>
                </a:tc>
                <a:tc>
                  <a:txBody>
                    <a:bodyPr/>
                    <a:lstStyle/>
                    <a:p>
                      <a:r>
                        <a:rPr lang="en-US" dirty="0" smtClean="0"/>
                        <a:t>7</a:t>
                      </a:r>
                      <a:endParaRPr lang="en-US" dirty="0"/>
                    </a:p>
                  </a:txBody>
                  <a:tcPr marL="91476" marR="91476"/>
                </a:tc>
              </a:tr>
              <a:tr h="537516">
                <a:tc>
                  <a:txBody>
                    <a:bodyPr/>
                    <a:lstStyle/>
                    <a:p>
                      <a:r>
                        <a:rPr lang="en-US" dirty="0" smtClean="0"/>
                        <a:t>Good</a:t>
                      </a:r>
                      <a:endParaRPr lang="en-US" dirty="0"/>
                    </a:p>
                  </a:txBody>
                  <a:tcPr marL="91476" marR="91476"/>
                </a:tc>
                <a:tc>
                  <a:txBody>
                    <a:bodyPr/>
                    <a:lstStyle/>
                    <a:p>
                      <a:r>
                        <a:rPr lang="en-US" dirty="0" smtClean="0"/>
                        <a:t>42</a:t>
                      </a:r>
                      <a:endParaRPr lang="en-US" dirty="0"/>
                    </a:p>
                  </a:txBody>
                  <a:tcPr marL="91476" marR="91476"/>
                </a:tc>
                <a:tc>
                  <a:txBody>
                    <a:bodyPr/>
                    <a:lstStyle/>
                    <a:p>
                      <a:r>
                        <a:rPr lang="en-US" dirty="0" smtClean="0"/>
                        <a:t>31</a:t>
                      </a:r>
                      <a:endParaRPr lang="en-US" dirty="0"/>
                    </a:p>
                  </a:txBody>
                  <a:tcPr marL="91476" marR="91476"/>
                </a:tc>
              </a:tr>
              <a:tr h="596802">
                <a:tc>
                  <a:txBody>
                    <a:bodyPr/>
                    <a:lstStyle/>
                    <a:p>
                      <a:r>
                        <a:rPr lang="en-US" dirty="0" smtClean="0"/>
                        <a:t>Excellent</a:t>
                      </a:r>
                      <a:endParaRPr lang="en-US" dirty="0"/>
                    </a:p>
                  </a:txBody>
                  <a:tcPr marL="91476" marR="91476"/>
                </a:tc>
                <a:tc>
                  <a:txBody>
                    <a:bodyPr/>
                    <a:lstStyle/>
                    <a:p>
                      <a:r>
                        <a:rPr lang="en-US" dirty="0" smtClean="0"/>
                        <a:t>82</a:t>
                      </a:r>
                      <a:endParaRPr lang="en-US" dirty="0"/>
                    </a:p>
                  </a:txBody>
                  <a:tcPr marL="91476" marR="91476"/>
                </a:tc>
                <a:tc>
                  <a:txBody>
                    <a:bodyPr/>
                    <a:lstStyle/>
                    <a:p>
                      <a:r>
                        <a:rPr lang="en-US" dirty="0" smtClean="0"/>
                        <a:t>60</a:t>
                      </a:r>
                      <a:endParaRPr lang="en-US" dirty="0"/>
                    </a:p>
                  </a:txBody>
                  <a:tcPr marL="91476" marR="91476"/>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It appears that most of the survey participants were in good or excellent health before exposure to a FQ.  There again may be a bias toward healthier individuals because those who were in poor health before FQ exposure might not be able to easily identify new changes in their health or link those changes to the FQ.</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8</a:t>
            </a:fld>
            <a:endParaRPr lang="en-US"/>
          </a:p>
        </p:txBody>
      </p:sp>
    </p:spTree>
    <p:extLst>
      <p:ext uri="{BB962C8B-B14F-4D97-AF65-F5344CB8AC3E}">
        <p14:creationId xmlns:p14="http://schemas.microsoft.com/office/powerpoint/2010/main" val="213583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Baseline Activity Level</a:t>
            </a:r>
            <a:endParaRPr lang="en-US" dirty="0"/>
          </a:p>
        </p:txBody>
      </p:sp>
      <p:sp>
        <p:nvSpPr>
          <p:cNvPr id="4" name="Text Placeholder 3"/>
          <p:cNvSpPr>
            <a:spLocks noGrp="1"/>
          </p:cNvSpPr>
          <p:nvPr>
            <p:ph type="body" idx="1"/>
          </p:nvPr>
        </p:nvSpPr>
        <p:spPr/>
        <p:txBody>
          <a:bodyPr>
            <a:normAutofit fontScale="55000" lnSpcReduction="20000"/>
          </a:bodyPr>
          <a:lstStyle/>
          <a:p>
            <a:r>
              <a:rPr lang="en-US" dirty="0"/>
              <a:t>What was your level of activity before you were </a:t>
            </a:r>
            <a:r>
              <a:rPr lang="en-US" dirty="0" err="1"/>
              <a:t>floxed</a:t>
            </a:r>
            <a:r>
              <a:rPr lang="en-US" dirty="0"/>
              <a:t>.</a:t>
            </a:r>
            <a:br>
              <a:rPr lang="en-US" dirty="0"/>
            </a:b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128716368"/>
              </p:ext>
            </p:extLst>
          </p:nvPr>
        </p:nvGraphicFramePr>
        <p:xfrm>
          <a:off x="457200" y="2133600"/>
          <a:ext cx="4040187" cy="3074150"/>
        </p:xfrm>
        <a:graphic>
          <a:graphicData uri="http://schemas.openxmlformats.org/drawingml/2006/table">
            <a:tbl>
              <a:tblPr firstRow="1" bandRow="1">
                <a:tableStyleId>{073A0DAA-6AF3-43AB-8588-CEC1D06C72B9}</a:tableStyleId>
              </a:tblPr>
              <a:tblGrid>
                <a:gridCol w="1346729"/>
                <a:gridCol w="1346729"/>
                <a:gridCol w="1346729"/>
              </a:tblGrid>
              <a:tr h="613932">
                <a:tc>
                  <a:txBody>
                    <a:bodyPr/>
                    <a:lstStyle/>
                    <a:p>
                      <a:r>
                        <a:rPr lang="en-US" dirty="0" smtClean="0"/>
                        <a:t>Activity</a:t>
                      </a:r>
                      <a:endParaRPr lang="en-US" dirty="0"/>
                    </a:p>
                  </a:txBody>
                  <a:tcPr marL="91476" marR="91476"/>
                </a:tc>
                <a:tc>
                  <a:txBody>
                    <a:bodyPr/>
                    <a:lstStyle/>
                    <a:p>
                      <a:r>
                        <a:rPr lang="en-US" dirty="0" smtClean="0"/>
                        <a:t>Number (n=137)</a:t>
                      </a:r>
                      <a:endParaRPr lang="en-US" dirty="0"/>
                    </a:p>
                  </a:txBody>
                  <a:tcPr marL="91476" marR="91476"/>
                </a:tc>
                <a:tc>
                  <a:txBody>
                    <a:bodyPr/>
                    <a:lstStyle/>
                    <a:p>
                      <a:r>
                        <a:rPr lang="en-US" dirty="0" smtClean="0"/>
                        <a:t>Percent</a:t>
                      </a:r>
                      <a:endParaRPr lang="en-US" dirty="0"/>
                    </a:p>
                  </a:txBody>
                  <a:tcPr marL="91476" marR="91476"/>
                </a:tc>
              </a:tr>
              <a:tr h="486814">
                <a:tc>
                  <a:txBody>
                    <a:bodyPr/>
                    <a:lstStyle/>
                    <a:p>
                      <a:r>
                        <a:rPr lang="en-US" dirty="0" smtClean="0"/>
                        <a:t>Athletic</a:t>
                      </a:r>
                      <a:endParaRPr lang="en-US" dirty="0"/>
                    </a:p>
                  </a:txBody>
                  <a:tcPr marL="91476" marR="91476"/>
                </a:tc>
                <a:tc>
                  <a:txBody>
                    <a:bodyPr/>
                    <a:lstStyle/>
                    <a:p>
                      <a:r>
                        <a:rPr lang="en-US" dirty="0" smtClean="0"/>
                        <a:t>36</a:t>
                      </a:r>
                      <a:endParaRPr lang="en-US" dirty="0"/>
                    </a:p>
                  </a:txBody>
                  <a:tcPr marL="91476" marR="91476"/>
                </a:tc>
                <a:tc>
                  <a:txBody>
                    <a:bodyPr/>
                    <a:lstStyle/>
                    <a:p>
                      <a:r>
                        <a:rPr lang="en-US" dirty="0" smtClean="0"/>
                        <a:t>26</a:t>
                      </a:r>
                      <a:endParaRPr lang="en-US" dirty="0"/>
                    </a:p>
                  </a:txBody>
                  <a:tcPr marL="91476" marR="91476"/>
                </a:tc>
              </a:tr>
              <a:tr h="486814">
                <a:tc>
                  <a:txBody>
                    <a:bodyPr/>
                    <a:lstStyle/>
                    <a:p>
                      <a:r>
                        <a:rPr lang="en-US" dirty="0" smtClean="0"/>
                        <a:t>Very Active</a:t>
                      </a:r>
                      <a:endParaRPr lang="en-US" dirty="0"/>
                    </a:p>
                  </a:txBody>
                  <a:tcPr marL="91476" marR="91476"/>
                </a:tc>
                <a:tc>
                  <a:txBody>
                    <a:bodyPr/>
                    <a:lstStyle/>
                    <a:p>
                      <a:r>
                        <a:rPr lang="en-US" dirty="0" smtClean="0"/>
                        <a:t>51</a:t>
                      </a:r>
                      <a:endParaRPr lang="en-US" dirty="0"/>
                    </a:p>
                  </a:txBody>
                  <a:tcPr marL="91476" marR="91476"/>
                </a:tc>
                <a:tc>
                  <a:txBody>
                    <a:bodyPr/>
                    <a:lstStyle/>
                    <a:p>
                      <a:r>
                        <a:rPr lang="en-US" dirty="0" smtClean="0"/>
                        <a:t>37</a:t>
                      </a:r>
                      <a:endParaRPr lang="en-US" dirty="0"/>
                    </a:p>
                  </a:txBody>
                  <a:tcPr marL="91476" marR="91476"/>
                </a:tc>
              </a:tr>
              <a:tr h="486814">
                <a:tc>
                  <a:txBody>
                    <a:bodyPr/>
                    <a:lstStyle/>
                    <a:p>
                      <a:r>
                        <a:rPr lang="en-US" dirty="0" smtClean="0"/>
                        <a:t>Average</a:t>
                      </a:r>
                      <a:endParaRPr lang="en-US" dirty="0"/>
                    </a:p>
                  </a:txBody>
                  <a:tcPr marL="91476" marR="91476"/>
                </a:tc>
                <a:tc>
                  <a:txBody>
                    <a:bodyPr/>
                    <a:lstStyle/>
                    <a:p>
                      <a:r>
                        <a:rPr lang="en-US" dirty="0" smtClean="0"/>
                        <a:t>40</a:t>
                      </a:r>
                      <a:endParaRPr lang="en-US" dirty="0"/>
                    </a:p>
                  </a:txBody>
                  <a:tcPr marL="91476" marR="91476"/>
                </a:tc>
                <a:tc>
                  <a:txBody>
                    <a:bodyPr/>
                    <a:lstStyle/>
                    <a:p>
                      <a:r>
                        <a:rPr lang="en-US" dirty="0" smtClean="0"/>
                        <a:t>29</a:t>
                      </a:r>
                      <a:endParaRPr lang="en-US" dirty="0"/>
                    </a:p>
                  </a:txBody>
                  <a:tcPr marL="91476" marR="91476"/>
                </a:tc>
              </a:tr>
              <a:tr h="486814">
                <a:tc>
                  <a:txBody>
                    <a:bodyPr/>
                    <a:lstStyle/>
                    <a:p>
                      <a:r>
                        <a:rPr lang="en-US" dirty="0" smtClean="0"/>
                        <a:t>Fair</a:t>
                      </a:r>
                      <a:endParaRPr lang="en-US" dirty="0"/>
                    </a:p>
                  </a:txBody>
                  <a:tcPr marL="91476" marR="91476"/>
                </a:tc>
                <a:tc>
                  <a:txBody>
                    <a:bodyPr/>
                    <a:lstStyle/>
                    <a:p>
                      <a:r>
                        <a:rPr lang="en-US" dirty="0" smtClean="0"/>
                        <a:t>9</a:t>
                      </a:r>
                      <a:endParaRPr lang="en-US" dirty="0"/>
                    </a:p>
                  </a:txBody>
                  <a:tcPr marL="91476" marR="91476"/>
                </a:tc>
                <a:tc>
                  <a:txBody>
                    <a:bodyPr/>
                    <a:lstStyle/>
                    <a:p>
                      <a:r>
                        <a:rPr lang="en-US" dirty="0" smtClean="0"/>
                        <a:t>7</a:t>
                      </a:r>
                      <a:endParaRPr lang="en-US" dirty="0"/>
                    </a:p>
                  </a:txBody>
                  <a:tcPr marL="91476" marR="91476"/>
                </a:tc>
              </a:tr>
              <a:tr h="486814">
                <a:tc>
                  <a:txBody>
                    <a:bodyPr/>
                    <a:lstStyle/>
                    <a:p>
                      <a:r>
                        <a:rPr lang="en-US" dirty="0" smtClean="0"/>
                        <a:t>Sedentary</a:t>
                      </a:r>
                      <a:endParaRPr lang="en-US" dirty="0"/>
                    </a:p>
                  </a:txBody>
                  <a:tcPr marL="91476" marR="91476"/>
                </a:tc>
                <a:tc>
                  <a:txBody>
                    <a:bodyPr/>
                    <a:lstStyle/>
                    <a:p>
                      <a:r>
                        <a:rPr lang="en-US" dirty="0" smtClean="0"/>
                        <a:t>1</a:t>
                      </a:r>
                      <a:endParaRPr lang="en-US" dirty="0"/>
                    </a:p>
                  </a:txBody>
                  <a:tcPr marL="91476" marR="91476"/>
                </a:tc>
                <a:tc>
                  <a:txBody>
                    <a:bodyPr/>
                    <a:lstStyle/>
                    <a:p>
                      <a:r>
                        <a:rPr lang="en-US" dirty="0" smtClean="0"/>
                        <a:t>1</a:t>
                      </a:r>
                      <a:endParaRPr lang="en-US" dirty="0"/>
                    </a:p>
                  </a:txBody>
                  <a:tcPr marL="91476" marR="91476"/>
                </a:tc>
              </a:tr>
            </a:tbl>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smtClean="0"/>
              <a:t>Most survey participants were very active before experiencing adverse events from a FQ.  It is possible that active patients are more likely to be harmed after FQ exposure because they quickly resume their normal levels of activity. It is also possible that patients who are not active do not easily recognize FQ toxicity and attribute their symptoms to deconditioning.</a:t>
            </a:r>
            <a:endParaRPr lang="en-US" dirty="0"/>
          </a:p>
        </p:txBody>
      </p:sp>
      <p:sp>
        <p:nvSpPr>
          <p:cNvPr id="7" name="Slide Number Placeholder 6"/>
          <p:cNvSpPr>
            <a:spLocks noGrp="1"/>
          </p:cNvSpPr>
          <p:nvPr>
            <p:ph type="sldNum" sz="quarter" idx="12"/>
          </p:nvPr>
        </p:nvSpPr>
        <p:spPr/>
        <p:txBody>
          <a:bodyPr/>
          <a:lstStyle/>
          <a:p>
            <a:fld id="{B2BF9EED-103A-49F3-9B9B-626356792D3F}" type="slidenum">
              <a:rPr lang="en-US" smtClean="0"/>
              <a:t>9</a:t>
            </a:fld>
            <a:endParaRPr lang="en-US"/>
          </a:p>
        </p:txBody>
      </p:sp>
    </p:spTree>
    <p:extLst>
      <p:ext uri="{BB962C8B-B14F-4D97-AF65-F5344CB8AC3E}">
        <p14:creationId xmlns:p14="http://schemas.microsoft.com/office/powerpoint/2010/main" val="1767322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12234</TotalTime>
  <Words>7778</Words>
  <Application>Microsoft Office PowerPoint</Application>
  <PresentationFormat>On-screen Show (4:3)</PresentationFormat>
  <Paragraphs>2344</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Fluoroquinolone  Toxicity Survey  </vt:lpstr>
      <vt:lpstr>Table of Contents</vt:lpstr>
      <vt:lpstr>Description of Survey</vt:lpstr>
      <vt:lpstr>Interpretation of Data</vt:lpstr>
      <vt:lpstr> Gender</vt:lpstr>
      <vt:lpstr>Age</vt:lpstr>
      <vt:lpstr> Ancestry </vt:lpstr>
      <vt:lpstr>Baseline Health</vt:lpstr>
      <vt:lpstr> Baseline Activity Level</vt:lpstr>
      <vt:lpstr>Baseline Medications</vt:lpstr>
      <vt:lpstr>Baseline Bodyweight</vt:lpstr>
      <vt:lpstr>Personal History of Autoimmune Diseases</vt:lpstr>
      <vt:lpstr>Family History of Autoimmune Diseases</vt:lpstr>
      <vt:lpstr>Typical Response to Medications</vt:lpstr>
      <vt:lpstr>Antibiotic Administered</vt:lpstr>
      <vt:lpstr>Response after First Exposure to FQ</vt:lpstr>
      <vt:lpstr>Levofloxacin (Levaquin) Dose</vt:lpstr>
      <vt:lpstr>Ciprofloxacin (Cipro) Dose</vt:lpstr>
      <vt:lpstr>Moxifloxacin (Avelox) Dose</vt:lpstr>
      <vt:lpstr>Duration of Treatment</vt:lpstr>
      <vt:lpstr>Side Effects During Treatment</vt:lpstr>
      <vt:lpstr>Early Cessation of Fluoroquinolone</vt:lpstr>
      <vt:lpstr>Prescribing Doctor</vt:lpstr>
      <vt:lpstr>Warnings from Doctor</vt:lpstr>
      <vt:lpstr>Warnings from Pharmacist</vt:lpstr>
      <vt:lpstr>Reading the Drug Information Sheet</vt:lpstr>
      <vt:lpstr>Knowledge of Side Effects</vt:lpstr>
      <vt:lpstr>Type of Infection</vt:lpstr>
      <vt:lpstr>Fluoroquinolone as a First Line Agent</vt:lpstr>
      <vt:lpstr>Steroid Administration During Treatment</vt:lpstr>
      <vt:lpstr>Cultures</vt:lpstr>
      <vt:lpstr>Timing of First Symptoms</vt:lpstr>
      <vt:lpstr>Symptom Cycles</vt:lpstr>
      <vt:lpstr>Length of Cycles</vt:lpstr>
      <vt:lpstr>Exacerbating Factors</vt:lpstr>
      <vt:lpstr>Symptoms Related to Foods</vt:lpstr>
      <vt:lpstr>Resolution of Symptoms</vt:lpstr>
      <vt:lpstr>Duration of Continued Symptoms</vt:lpstr>
      <vt:lpstr>Progression of Symptoms</vt:lpstr>
      <vt:lpstr>Symptoms</vt:lpstr>
      <vt:lpstr>Worst Symptom</vt:lpstr>
      <vt:lpstr>Sites of Tendon Pain</vt:lpstr>
      <vt:lpstr>Sites of Neuropathic Pain</vt:lpstr>
      <vt:lpstr>Impact on Menstruation, Fertility, and Menopause</vt:lpstr>
      <vt:lpstr>Microtears</vt:lpstr>
      <vt:lpstr>Number of Tendon Ruptures</vt:lpstr>
      <vt:lpstr>Timing of Tendon Ruptures</vt:lpstr>
      <vt:lpstr>Signs of Impending Tendon Rupture</vt:lpstr>
      <vt:lpstr>Number of Doctors Consulted</vt:lpstr>
      <vt:lpstr>Any Doctor who Believes in FQ Toxicity</vt:lpstr>
      <vt:lpstr>% of Doctors who Believe in FQ Toxicity</vt:lpstr>
      <vt:lpstr>Diagnosis of FQ Toxicity</vt:lpstr>
      <vt:lpstr>Doctors Found to be Helpful</vt:lpstr>
      <vt:lpstr>Subsequent FQ Prescriptions</vt:lpstr>
      <vt:lpstr>Alternative Diagnoses Considered</vt:lpstr>
      <vt:lpstr>Abnormal Test Results</vt:lpstr>
      <vt:lpstr>Treatments Utilized</vt:lpstr>
      <vt:lpstr>Helpful Treatments</vt:lpstr>
      <vt:lpstr>Most Helpful Treatment</vt:lpstr>
      <vt:lpstr>Treatments that Worsened Symptoms</vt:lpstr>
      <vt:lpstr>Surgery</vt:lpstr>
      <vt:lpstr>Complications after Surgery</vt:lpstr>
      <vt:lpstr>Work and Living Situation</vt:lpstr>
      <vt:lpstr>Impact on Relationships</vt:lpstr>
      <vt:lpstr>Emotional/ Psychological Impact</vt:lpstr>
      <vt:lpstr>Disability</vt:lpstr>
      <vt:lpstr>Legal Actions</vt:lpstr>
      <vt:lpstr>Nomenclature</vt:lpstr>
      <vt:lpstr>Future of Fluoroquinolones</vt:lpstr>
      <vt:lpstr>Suggestions for Future Surveys</vt:lpstr>
      <vt:lpstr>Disclosure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Fluoroquinolone Toxicity Survey February 2011</dc:title>
  <dc:creator>heather</dc:creator>
  <cp:lastModifiedBy>heather</cp:lastModifiedBy>
  <cp:revision>196</cp:revision>
  <cp:lastPrinted>2011-02-10T04:01:37Z</cp:lastPrinted>
  <dcterms:created xsi:type="dcterms:W3CDTF">2011-02-09T00:51:45Z</dcterms:created>
  <dcterms:modified xsi:type="dcterms:W3CDTF">2011-03-14T02:33:48Z</dcterms:modified>
</cp:coreProperties>
</file>